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4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9144000" cy="5143500" type="screen16x9"/>
  <p:notesSz cx="6858000" cy="9144000"/>
  <p:embeddedFontLst>
    <p:embeddedFont>
      <p:font typeface="Dosis ExtraLight" pitchFamily="2" charset="0"/>
      <p:regular r:id="rId47"/>
      <p:bold r:id="rId48"/>
    </p:embeddedFont>
    <p:embeddedFont>
      <p:font typeface="Lato" panose="020F0502020204030203" pitchFamily="34" charset="0"/>
      <p:regular r:id="rId49"/>
      <p:bold r:id="rId50"/>
      <p:italic r:id="rId51"/>
      <p:boldItalic r:id="rId52"/>
    </p:embeddedFont>
    <p:embeddedFont>
      <p:font typeface="Lato Hairline" panose="020B0604020202020204" charset="0"/>
      <p:regular r:id="rId53"/>
      <p:bold r:id="rId54"/>
      <p:italic r:id="rId55"/>
      <p:boldItalic r:id="rId56"/>
    </p:embeddedFont>
    <p:embeddedFont>
      <p:font typeface="Roboto" panose="02000000000000000000" pitchFamily="2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68FAC1-C7FD-4C32-A8C9-43DA2063CA6F}">
  <a:tblStyle styleId="{9E68FAC1-C7FD-4C32-A8C9-43DA2063CA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41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8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erkbox.slack.com/archives/DNH410L1L/p1658996454341079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3fb481c14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3fb481c14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3fb481c145_0_1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3fb481c145_0_1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3fb481c14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3fb481c14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433a1f6984_0_1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433a1f6984_0_1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433a1f6984_0_1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433a1f6984_0_1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433a1f6984_0_1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433a1f6984_0_1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3fb481c14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3fb481c145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3edda0b48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3edda0b48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4954f624f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4954f624f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4954f624f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14954f624f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3edda0b4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13edda0b4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42adb6736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42adb6736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4954f624f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4954f624f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3edda0b48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13edda0b48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905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150"/>
              <a:buNone/>
            </a:pPr>
            <a:r>
              <a:rPr lang="en-GB" sz="1150">
                <a:solidFill>
                  <a:srgbClr val="1D1C1D"/>
                </a:solidFill>
                <a:highlight>
                  <a:srgbClr val="FFFFFF"/>
                </a:highlight>
              </a:rPr>
              <a:t>Hardeep’s new Reward Wallet has reporting on 3 different types of transactions:</a:t>
            </a:r>
            <a:endParaRPr sz="1150">
              <a:solidFill>
                <a:srgbClr val="1D1C1D"/>
              </a:solidFill>
              <a:highlight>
                <a:srgbClr val="FFFFFF"/>
              </a:highlight>
            </a:endParaRPr>
          </a:p>
          <a:p>
            <a:pPr marL="1181100" marR="1905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150"/>
              <a:buNone/>
            </a:pPr>
            <a:r>
              <a:rPr lang="en-GB" sz="1150">
                <a:solidFill>
                  <a:srgbClr val="1D1C1D"/>
                </a:solidFill>
                <a:highlight>
                  <a:srgbClr val="FFFFFF"/>
                </a:highlight>
              </a:rPr>
              <a:t>Amount topped up</a:t>
            </a:r>
            <a:endParaRPr sz="1150">
              <a:solidFill>
                <a:srgbClr val="1D1C1D"/>
              </a:solidFill>
              <a:highlight>
                <a:srgbClr val="FFFFFF"/>
              </a:highlight>
            </a:endParaRPr>
          </a:p>
          <a:p>
            <a:pPr marL="1181100" marR="1905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150"/>
              <a:buNone/>
            </a:pPr>
            <a:r>
              <a:rPr lang="en-GB" sz="1150">
                <a:solidFill>
                  <a:srgbClr val="1D1C1D"/>
                </a:solidFill>
                <a:highlight>
                  <a:srgbClr val="FFFFFF"/>
                </a:highlight>
              </a:rPr>
              <a:t>Amount transferred to managers to reward the team with</a:t>
            </a:r>
            <a:endParaRPr sz="1150">
              <a:solidFill>
                <a:srgbClr val="1D1C1D"/>
              </a:solidFill>
              <a:highlight>
                <a:srgbClr val="FFFFFF"/>
              </a:highlight>
            </a:endParaRPr>
          </a:p>
          <a:p>
            <a:pPr marL="1181100" marR="1905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150"/>
              <a:buNone/>
            </a:pPr>
            <a:r>
              <a:rPr lang="en-GB" sz="1150">
                <a:solidFill>
                  <a:srgbClr val="1D1C1D"/>
                </a:solidFill>
                <a:highlight>
                  <a:srgbClr val="FFFFFF"/>
                </a:highlight>
              </a:rPr>
              <a:t>Amount of reward points spent by the rewardees</a:t>
            </a:r>
            <a:endParaRPr sz="1150">
              <a:solidFill>
                <a:srgbClr val="1D1C1D"/>
              </a:solidFill>
              <a:highlight>
                <a:srgbClr val="FFFFFF"/>
              </a:highlight>
            </a:endParaRPr>
          </a:p>
          <a:p>
            <a:pPr marL="914400" marR="1905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150"/>
              <a:buNone/>
            </a:pPr>
            <a:r>
              <a:rPr lang="en-GB" sz="1150">
                <a:solidFill>
                  <a:srgbClr val="1D1C1D"/>
                </a:solidFill>
                <a:highlight>
                  <a:srgbClr val="FFFFFF"/>
                </a:highlight>
              </a:rPr>
              <a:t>We also have a Wallet report with just rewarding transactions from the old Wallet</a:t>
            </a:r>
            <a:endParaRPr sz="1150">
              <a:solidFill>
                <a:srgbClr val="1D1C1D"/>
              </a:solidFill>
              <a:highlight>
                <a:srgbClr val="FFFFFF"/>
              </a:highlight>
            </a:endParaRPr>
          </a:p>
          <a:p>
            <a:pPr marL="0" marR="266700" lvl="0" indent="0" algn="r" rtl="0">
              <a:lnSpc>
                <a:spcPct val="14666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09:20</a:t>
            </a:r>
            <a:endParaRPr sz="900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marL="914400" marR="1905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150"/>
              <a:buNone/>
            </a:pPr>
            <a:r>
              <a:rPr lang="en-GB" sz="1150">
                <a:solidFill>
                  <a:srgbClr val="1D1C1D"/>
                </a:solidFill>
                <a:highlight>
                  <a:srgbClr val="FFFFFF"/>
                </a:highlight>
              </a:rPr>
              <a:t>Recognition - basically none. Bik and Purti though have designs for it to appear</a:t>
            </a:r>
            <a:endParaRPr sz="1150">
              <a:solidFill>
                <a:srgbClr val="1D1C1D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3edda0b48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13edda0b48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3fb481c14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13fb481c14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3fb481c145_0_1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13fb481c145_0_1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433a1f698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433a1f698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433a1f6984_0_1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1433a1f6984_0_1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433a1f6984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1433a1f6984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433a1f6984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433a1f6984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433a1f6984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1433a1f6984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94975c0e7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e94975c0e7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433a1f698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1433a1f698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433a1f6984_0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1433a1f6984_0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433a1f6984_0_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433a1f6984_0_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1433a1f6984_0_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1433a1f6984_0_6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Char char="○"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1433a1f6984_0_6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1433a1f6984_0_6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433a1f6984_0_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433a1f6984_0_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1433a1f6984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1433a1f6984_0_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1433a1f6984_0_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1433a1f6984_0_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1433a1f6984_0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1433a1f6984_0_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1433a1f6984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1433a1f6984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3ed3b88f6a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3ed3b88f6a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433a1f6984_0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1433a1f6984_0_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1433a1f6984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1433a1f6984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1433a1f6984_0_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1433a1f6984_0_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1100"/>
              <a:buFont typeface="Arial"/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143516476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143516476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3fb481c145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3fb481c145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3fb481c145_0_1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3fb481c145_0_1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3fb481c14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3fb481c14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3fb481c145_0_1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3fb481c145_0_1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fb481c145_0_17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3fb481c145_0_17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0" y="-30850"/>
            <a:ext cx="9185106" cy="520520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805200" y="1667375"/>
            <a:ext cx="7533600" cy="13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3500"/>
              <a:buNone/>
              <a:defRPr sz="3500">
                <a:solidFill>
                  <a:srgbClr val="3DCCC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11700" y="2959250"/>
            <a:ext cx="85206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None/>
              <a:defRPr sz="2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0" y="4794498"/>
            <a:ext cx="548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7422" y="1159265"/>
            <a:ext cx="1650151" cy="40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1">
  <p:cSld name="MAIN_POINT_2">
    <p:bg>
      <p:bgPr>
        <a:solidFill>
          <a:srgbClr val="E8F1F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2" cy="483320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ubTitle" idx="1"/>
          </p:nvPr>
        </p:nvSpPr>
        <p:spPr>
          <a:xfrm>
            <a:off x="181275" y="450000"/>
            <a:ext cx="36318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2"/>
          </p:nvPr>
        </p:nvSpPr>
        <p:spPr>
          <a:xfrm>
            <a:off x="181275" y="1069475"/>
            <a:ext cx="3979800" cy="31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ubTitle" idx="3"/>
          </p:nvPr>
        </p:nvSpPr>
        <p:spPr>
          <a:xfrm>
            <a:off x="4611675" y="450000"/>
            <a:ext cx="39798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4"/>
          </p:nvPr>
        </p:nvSpPr>
        <p:spPr>
          <a:xfrm>
            <a:off x="4611575" y="1016375"/>
            <a:ext cx="3979800" cy="31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1"/>
          <p:cNvSpPr/>
          <p:nvPr/>
        </p:nvSpPr>
        <p:spPr>
          <a:xfrm>
            <a:off x="100" y="4827875"/>
            <a:ext cx="9144000" cy="315600"/>
          </a:xfrm>
          <a:prstGeom prst="rect">
            <a:avLst/>
          </a:prstGeom>
          <a:solidFill>
            <a:srgbClr val="FE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1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075" y="4900550"/>
            <a:ext cx="662776" cy="17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665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_2">
  <p:cSld name="TITLE_2_2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">
  <p:cSld name="CUSTOM_1">
    <p:bg>
      <p:bgPr>
        <a:solidFill>
          <a:srgbClr val="E8F1F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2" cy="483320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193550" y="450000"/>
            <a:ext cx="6382200" cy="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400">
                <a:solidFill>
                  <a:srgbClr val="0496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496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496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496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496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496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496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496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496FF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100" y="4827875"/>
            <a:ext cx="9144000" cy="315600"/>
          </a:xfrm>
          <a:prstGeom prst="rect">
            <a:avLst/>
          </a:prstGeom>
          <a:solidFill>
            <a:srgbClr val="FE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075" y="4900550"/>
            <a:ext cx="662776" cy="17025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>
            <a:spLocks noGrp="1"/>
          </p:cNvSpPr>
          <p:nvPr>
            <p:ph type="subTitle" idx="1"/>
          </p:nvPr>
        </p:nvSpPr>
        <p:spPr>
          <a:xfrm>
            <a:off x="211125" y="1119200"/>
            <a:ext cx="7410600" cy="29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D3D36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D3D3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D3D3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D3D3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D3D3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D3D3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D3D3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D3D3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D3D3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oints slide" type="secHead">
  <p:cSld name="SECTION_HEADER">
    <p:bg>
      <p:bgPr>
        <a:solidFill>
          <a:srgbClr val="E8F1F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2" cy="483320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1524725" y="1629275"/>
            <a:ext cx="30000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1524725" y="943475"/>
            <a:ext cx="285900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2"/>
          </p:nvPr>
        </p:nvSpPr>
        <p:spPr>
          <a:xfrm>
            <a:off x="1524725" y="1247800"/>
            <a:ext cx="24363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3"/>
          </p:nvPr>
        </p:nvSpPr>
        <p:spPr>
          <a:xfrm>
            <a:off x="4885425" y="926025"/>
            <a:ext cx="285900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4"/>
          </p:nvPr>
        </p:nvSpPr>
        <p:spPr>
          <a:xfrm>
            <a:off x="4885425" y="1230350"/>
            <a:ext cx="24363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5"/>
          </p:nvPr>
        </p:nvSpPr>
        <p:spPr>
          <a:xfrm>
            <a:off x="1524725" y="2506050"/>
            <a:ext cx="285900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6"/>
          </p:nvPr>
        </p:nvSpPr>
        <p:spPr>
          <a:xfrm>
            <a:off x="1524725" y="2810375"/>
            <a:ext cx="24363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7"/>
          </p:nvPr>
        </p:nvSpPr>
        <p:spPr>
          <a:xfrm>
            <a:off x="4885425" y="2506050"/>
            <a:ext cx="285900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8"/>
          </p:nvPr>
        </p:nvSpPr>
        <p:spPr>
          <a:xfrm>
            <a:off x="4885425" y="2810375"/>
            <a:ext cx="24363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/>
          <p:nvPr/>
        </p:nvSpPr>
        <p:spPr>
          <a:xfrm>
            <a:off x="100" y="4827875"/>
            <a:ext cx="9144000" cy="315600"/>
          </a:xfrm>
          <a:prstGeom prst="rect">
            <a:avLst/>
          </a:prstGeom>
          <a:solidFill>
            <a:srgbClr val="FE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075" y="4900550"/>
            <a:ext cx="662776" cy="17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150" y="0"/>
            <a:ext cx="9144000" cy="4794600"/>
          </a:xfrm>
          <a:prstGeom prst="rect">
            <a:avLst/>
          </a:prstGeom>
          <a:gradFill>
            <a:gsLst>
              <a:gs pos="0">
                <a:srgbClr val="1F59D5"/>
              </a:gs>
              <a:gs pos="100000">
                <a:srgbClr val="21296C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8472450" y="4794498"/>
            <a:ext cx="548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422" y="1159265"/>
            <a:ext cx="1650151" cy="40442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ctrTitle"/>
          </p:nvPr>
        </p:nvSpPr>
        <p:spPr>
          <a:xfrm>
            <a:off x="805200" y="1667375"/>
            <a:ext cx="7533600" cy="13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311700" y="2959250"/>
            <a:ext cx="85206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Lato"/>
              <a:buNone/>
              <a:defRPr sz="2000">
                <a:solidFill>
                  <a:srgbClr val="FE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_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/>
          <p:nvPr/>
        </p:nvSpPr>
        <p:spPr>
          <a:xfrm>
            <a:off x="150" y="0"/>
            <a:ext cx="9144000" cy="4794600"/>
          </a:xfrm>
          <a:prstGeom prst="rect">
            <a:avLst/>
          </a:prstGeom>
          <a:gradFill>
            <a:gsLst>
              <a:gs pos="0">
                <a:srgbClr val="3DCCC7"/>
              </a:gs>
              <a:gs pos="100000">
                <a:srgbClr val="0496FF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ctrTitle"/>
          </p:nvPr>
        </p:nvSpPr>
        <p:spPr>
          <a:xfrm>
            <a:off x="805200" y="1667375"/>
            <a:ext cx="7533600" cy="13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1"/>
          </p:nvPr>
        </p:nvSpPr>
        <p:spPr>
          <a:xfrm>
            <a:off x="311700" y="2959250"/>
            <a:ext cx="85206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None/>
              <a:defRPr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ldNum" idx="12"/>
          </p:nvPr>
        </p:nvSpPr>
        <p:spPr>
          <a:xfrm>
            <a:off x="8472450" y="4794498"/>
            <a:ext cx="548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422" y="1159265"/>
            <a:ext cx="1650151" cy="40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5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/>
          <p:nvPr/>
        </p:nvSpPr>
        <p:spPr>
          <a:xfrm>
            <a:off x="150" y="0"/>
            <a:ext cx="9144000" cy="4794600"/>
          </a:xfrm>
          <a:prstGeom prst="rect">
            <a:avLst/>
          </a:prstGeom>
          <a:gradFill>
            <a:gsLst>
              <a:gs pos="0">
                <a:srgbClr val="00BD9D"/>
              </a:gs>
              <a:gs pos="100000">
                <a:srgbClr val="1F59D5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8472450" y="4794498"/>
            <a:ext cx="548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422" y="1159265"/>
            <a:ext cx="1650151" cy="40442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>
            <a:spLocks noGrp="1"/>
          </p:cNvSpPr>
          <p:nvPr>
            <p:ph type="ctrTitle"/>
          </p:nvPr>
        </p:nvSpPr>
        <p:spPr>
          <a:xfrm>
            <a:off x="805200" y="1667375"/>
            <a:ext cx="7533600" cy="13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311700" y="2959250"/>
            <a:ext cx="85206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Lato"/>
              <a:buNone/>
              <a:defRPr sz="2000">
                <a:solidFill>
                  <a:srgbClr val="FE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 2">
  <p:cSld name="TITLE_3_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150" y="0"/>
            <a:ext cx="9144000" cy="4794600"/>
          </a:xfrm>
          <a:prstGeom prst="rect">
            <a:avLst/>
          </a:prstGeom>
          <a:gradFill>
            <a:gsLst>
              <a:gs pos="0">
                <a:srgbClr val="0496FF"/>
              </a:gs>
              <a:gs pos="100000">
                <a:srgbClr val="21295C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ctrTitle"/>
          </p:nvPr>
        </p:nvSpPr>
        <p:spPr>
          <a:xfrm>
            <a:off x="805200" y="1667375"/>
            <a:ext cx="7533600" cy="13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1"/>
          </p:nvPr>
        </p:nvSpPr>
        <p:spPr>
          <a:xfrm>
            <a:off x="311700" y="2959250"/>
            <a:ext cx="85206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None/>
              <a:defRPr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sldNum" idx="12"/>
          </p:nvPr>
        </p:nvSpPr>
        <p:spPr>
          <a:xfrm>
            <a:off x="8472450" y="4794498"/>
            <a:ext cx="548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422" y="1159265"/>
            <a:ext cx="1650151" cy="40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6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/>
          <p:nvPr/>
        </p:nvSpPr>
        <p:spPr>
          <a:xfrm>
            <a:off x="150" y="0"/>
            <a:ext cx="9144000" cy="4794600"/>
          </a:xfrm>
          <a:prstGeom prst="rect">
            <a:avLst/>
          </a:prstGeom>
          <a:gradFill>
            <a:gsLst>
              <a:gs pos="0">
                <a:srgbClr val="1F59D5"/>
              </a:gs>
              <a:gs pos="100000">
                <a:srgbClr val="21296C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8472450" y="4794498"/>
            <a:ext cx="548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ctrTitle"/>
          </p:nvPr>
        </p:nvSpPr>
        <p:spPr>
          <a:xfrm>
            <a:off x="805200" y="1362575"/>
            <a:ext cx="7533600" cy="13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ubTitle" idx="1"/>
          </p:nvPr>
        </p:nvSpPr>
        <p:spPr>
          <a:xfrm>
            <a:off x="311700" y="2654450"/>
            <a:ext cx="85206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Lato"/>
              <a:buNone/>
              <a:defRPr sz="2000">
                <a:solidFill>
                  <a:srgbClr val="FE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 1">
  <p:cSld name="TITLE_5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/>
          <p:nvPr/>
        </p:nvSpPr>
        <p:spPr>
          <a:xfrm>
            <a:off x="150" y="0"/>
            <a:ext cx="9144000" cy="4794600"/>
          </a:xfrm>
          <a:prstGeom prst="rect">
            <a:avLst/>
          </a:prstGeom>
          <a:gradFill>
            <a:gsLst>
              <a:gs pos="0">
                <a:srgbClr val="00BD9D"/>
              </a:gs>
              <a:gs pos="100000">
                <a:srgbClr val="1F59D5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8472450" y="4794498"/>
            <a:ext cx="548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ctrTitle"/>
          </p:nvPr>
        </p:nvSpPr>
        <p:spPr>
          <a:xfrm>
            <a:off x="805200" y="1362575"/>
            <a:ext cx="7533600" cy="13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1"/>
          </p:nvPr>
        </p:nvSpPr>
        <p:spPr>
          <a:xfrm>
            <a:off x="311700" y="2654450"/>
            <a:ext cx="85206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Lato"/>
              <a:buNone/>
              <a:defRPr sz="2000">
                <a:solidFill>
                  <a:srgbClr val="FE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6FF"/>
              </a:buClr>
              <a:buSzPts val="2800"/>
              <a:buNone/>
              <a:defRPr>
                <a:solidFill>
                  <a:srgbClr val="0496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6FF"/>
              </a:buClr>
              <a:buSzPts val="2800"/>
              <a:buNone/>
              <a:defRPr>
                <a:solidFill>
                  <a:srgbClr val="0496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6FF"/>
              </a:buClr>
              <a:buSzPts val="2800"/>
              <a:buNone/>
              <a:defRPr>
                <a:solidFill>
                  <a:srgbClr val="0496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6FF"/>
              </a:buClr>
              <a:buSzPts val="2800"/>
              <a:buNone/>
              <a:defRPr>
                <a:solidFill>
                  <a:srgbClr val="0496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6FF"/>
              </a:buClr>
              <a:buSzPts val="2800"/>
              <a:buNone/>
              <a:defRPr>
                <a:solidFill>
                  <a:srgbClr val="0496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6FF"/>
              </a:buClr>
              <a:buSzPts val="2800"/>
              <a:buNone/>
              <a:defRPr>
                <a:solidFill>
                  <a:srgbClr val="0496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6FF"/>
              </a:buClr>
              <a:buSzPts val="2800"/>
              <a:buNone/>
              <a:defRPr>
                <a:solidFill>
                  <a:srgbClr val="0496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6FF"/>
              </a:buClr>
              <a:buSzPts val="2800"/>
              <a:buNone/>
              <a:defRPr>
                <a:solidFill>
                  <a:srgbClr val="0496FF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466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0" y="4794498"/>
            <a:ext cx="548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 2 1">
  <p:cSld name="TITLE_3_2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/>
          <p:nvPr/>
        </p:nvSpPr>
        <p:spPr>
          <a:xfrm>
            <a:off x="150" y="0"/>
            <a:ext cx="9144000" cy="4794600"/>
          </a:xfrm>
          <a:prstGeom prst="rect">
            <a:avLst/>
          </a:prstGeom>
          <a:gradFill>
            <a:gsLst>
              <a:gs pos="0">
                <a:srgbClr val="0496FF"/>
              </a:gs>
              <a:gs pos="100000">
                <a:srgbClr val="21295C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ctrTitle"/>
          </p:nvPr>
        </p:nvSpPr>
        <p:spPr>
          <a:xfrm>
            <a:off x="805200" y="1362575"/>
            <a:ext cx="7533600" cy="13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1"/>
          </p:nvPr>
        </p:nvSpPr>
        <p:spPr>
          <a:xfrm>
            <a:off x="311700" y="2654450"/>
            <a:ext cx="85206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None/>
              <a:defRPr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472450" y="4794498"/>
            <a:ext cx="548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 1">
  <p:cSld name="TITLE_3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/>
          <p:nvPr/>
        </p:nvSpPr>
        <p:spPr>
          <a:xfrm>
            <a:off x="150" y="0"/>
            <a:ext cx="9144000" cy="4794600"/>
          </a:xfrm>
          <a:prstGeom prst="rect">
            <a:avLst/>
          </a:prstGeom>
          <a:gradFill>
            <a:gsLst>
              <a:gs pos="0">
                <a:srgbClr val="3DCCC7"/>
              </a:gs>
              <a:gs pos="100000">
                <a:srgbClr val="0496FF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ctrTitle"/>
          </p:nvPr>
        </p:nvSpPr>
        <p:spPr>
          <a:xfrm>
            <a:off x="805200" y="1362575"/>
            <a:ext cx="7533600" cy="13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ubTitle" idx="1"/>
          </p:nvPr>
        </p:nvSpPr>
        <p:spPr>
          <a:xfrm>
            <a:off x="311700" y="2654450"/>
            <a:ext cx="85206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None/>
              <a:defRPr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sldNum" idx="12"/>
          </p:nvPr>
        </p:nvSpPr>
        <p:spPr>
          <a:xfrm>
            <a:off x="8472450" y="4794498"/>
            <a:ext cx="548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sldNum" idx="12"/>
          </p:nvPr>
        </p:nvSpPr>
        <p:spPr>
          <a:xfrm>
            <a:off x="8472450" y="4794498"/>
            <a:ext cx="548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311700" y="1123925"/>
            <a:ext cx="8520600" cy="23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1400"/>
              <a:buFont typeface="Lato"/>
              <a:buChar char="●"/>
              <a:defRPr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1400"/>
              <a:buFont typeface="Lato"/>
              <a:buChar char="○"/>
              <a:defRPr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1400"/>
              <a:buFont typeface="Lato"/>
              <a:buChar char="■"/>
              <a:defRPr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1400"/>
              <a:buFont typeface="Lato"/>
              <a:buChar char="●"/>
              <a:defRPr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1400"/>
              <a:buFont typeface="Lato"/>
              <a:buChar char="○"/>
              <a:defRPr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1400"/>
              <a:buFont typeface="Lato"/>
              <a:buChar char="■"/>
              <a:defRPr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1400"/>
              <a:buFont typeface="Lato"/>
              <a:buChar char="●"/>
              <a:defRPr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1400"/>
              <a:buFont typeface="Lato"/>
              <a:buChar char="○"/>
              <a:defRPr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1400"/>
              <a:buFont typeface="Lato"/>
              <a:buChar char="■"/>
              <a:defRPr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">
  <p:cSld name="TITLE_AND_BODY_1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311688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ldNum" idx="12"/>
          </p:nvPr>
        </p:nvSpPr>
        <p:spPr>
          <a:xfrm>
            <a:off x="8472450" y="4794498"/>
            <a:ext cx="548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subTitle" idx="1"/>
          </p:nvPr>
        </p:nvSpPr>
        <p:spPr>
          <a:xfrm>
            <a:off x="1698275" y="3210275"/>
            <a:ext cx="1608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None/>
              <a:defRPr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ubTitle" idx="2"/>
          </p:nvPr>
        </p:nvSpPr>
        <p:spPr>
          <a:xfrm>
            <a:off x="3767988" y="3210275"/>
            <a:ext cx="1608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None/>
              <a:defRPr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ubTitle" idx="3"/>
          </p:nvPr>
        </p:nvSpPr>
        <p:spPr>
          <a:xfrm>
            <a:off x="5837713" y="3210275"/>
            <a:ext cx="1608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None/>
              <a:defRPr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MAIN_POINT_1">
    <p:bg>
      <p:bgPr>
        <a:solidFill>
          <a:srgbClr val="E8F1F2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subTitle" idx="1"/>
          </p:nvPr>
        </p:nvSpPr>
        <p:spPr>
          <a:xfrm>
            <a:off x="181275" y="450000"/>
            <a:ext cx="36318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body" idx="2"/>
          </p:nvPr>
        </p:nvSpPr>
        <p:spPr>
          <a:xfrm>
            <a:off x="181275" y="1069475"/>
            <a:ext cx="3979800" cy="31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  <a:defRPr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subTitle" idx="3"/>
          </p:nvPr>
        </p:nvSpPr>
        <p:spPr>
          <a:xfrm>
            <a:off x="4611675" y="450000"/>
            <a:ext cx="39798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4"/>
          </p:nvPr>
        </p:nvSpPr>
        <p:spPr>
          <a:xfrm>
            <a:off x="4611575" y="1016375"/>
            <a:ext cx="3979800" cy="31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  <a:defRPr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2" name="Google Shape;152;p27"/>
          <p:cNvSpPr/>
          <p:nvPr/>
        </p:nvSpPr>
        <p:spPr>
          <a:xfrm>
            <a:off x="100" y="4827875"/>
            <a:ext cx="9144000" cy="315600"/>
          </a:xfrm>
          <a:prstGeom prst="rect">
            <a:avLst/>
          </a:prstGeom>
          <a:solidFill>
            <a:srgbClr val="FE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075" y="4900550"/>
            <a:ext cx="662776" cy="17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665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425" y="-38700"/>
            <a:ext cx="9176853" cy="483320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600"/>
              <a:buNone/>
              <a:defRPr>
                <a:solidFill>
                  <a:srgbClr val="3DCCC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0" y="4794498"/>
            <a:ext cx="548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311700" y="1123925"/>
            <a:ext cx="3954600" cy="23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0" y="4794498"/>
            <a:ext cx="548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2" cy="479450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2600"/>
              <a:buNone/>
              <a:defRPr>
                <a:solidFill>
                  <a:srgbClr val="21295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2800"/>
              <a:buNone/>
              <a:defRPr>
                <a:solidFill>
                  <a:srgbClr val="21295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2800"/>
              <a:buNone/>
              <a:defRPr>
                <a:solidFill>
                  <a:srgbClr val="21295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2800"/>
              <a:buNone/>
              <a:defRPr>
                <a:solidFill>
                  <a:srgbClr val="21295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2800"/>
              <a:buNone/>
              <a:defRPr>
                <a:solidFill>
                  <a:srgbClr val="21295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2800"/>
              <a:buNone/>
              <a:defRPr>
                <a:solidFill>
                  <a:srgbClr val="21295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2800"/>
              <a:buNone/>
              <a:defRPr>
                <a:solidFill>
                  <a:srgbClr val="21295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2800"/>
              <a:buNone/>
              <a:defRPr>
                <a:solidFill>
                  <a:srgbClr val="21295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2800"/>
              <a:buNone/>
              <a:defRPr>
                <a:solidFill>
                  <a:srgbClr val="21295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1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286" y="0"/>
            <a:ext cx="914342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2035050" y="1600725"/>
            <a:ext cx="5073900" cy="16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4800">
                <a:solidFill>
                  <a:srgbClr val="3DCCC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3DCCC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3DCCC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3DCCC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3DCCC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3DCCC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3DCCC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3DCCC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3DCCC7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2591550" y="3379300"/>
            <a:ext cx="39609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5" name="Google Shape;35;p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1187" y="979904"/>
            <a:ext cx="1401625" cy="34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788" y="-38700"/>
            <a:ext cx="9201572" cy="483320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ctrTitle"/>
          </p:nvPr>
        </p:nvSpPr>
        <p:spPr>
          <a:xfrm>
            <a:off x="805200" y="1514975"/>
            <a:ext cx="7533600" cy="13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3500"/>
              <a:buNone/>
              <a:defRPr sz="3500">
                <a:solidFill>
                  <a:srgbClr val="3DCCC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0" y="4794498"/>
            <a:ext cx="548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ubTitle" idx="1"/>
          </p:nvPr>
        </p:nvSpPr>
        <p:spPr>
          <a:xfrm>
            <a:off x="311700" y="2806850"/>
            <a:ext cx="85206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None/>
              <a:defRPr sz="2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6200"/>
            <a:ext cx="9144002" cy="4833203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72450" y="4794498"/>
            <a:ext cx="548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311688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2600"/>
              <a:buNone/>
              <a:defRPr>
                <a:solidFill>
                  <a:srgbClr val="21295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1698275" y="3210275"/>
            <a:ext cx="1608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200"/>
              <a:buFont typeface="Lato"/>
              <a:buNone/>
              <a:defRPr sz="12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2"/>
          </p:nvPr>
        </p:nvSpPr>
        <p:spPr>
          <a:xfrm>
            <a:off x="3767988" y="3210275"/>
            <a:ext cx="1608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200"/>
              <a:buFont typeface="Lato"/>
              <a:buNone/>
              <a:defRPr sz="12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3"/>
          </p:nvPr>
        </p:nvSpPr>
        <p:spPr>
          <a:xfrm>
            <a:off x="5837713" y="3210275"/>
            <a:ext cx="1608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200"/>
              <a:buFont typeface="Lato"/>
              <a:buNone/>
              <a:defRPr sz="12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_1">
  <p:cSld name="TITLE_2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5" y="0"/>
            <a:ext cx="9144000" cy="4794600"/>
          </a:xfrm>
          <a:prstGeom prst="rect">
            <a:avLst/>
          </a:prstGeom>
          <a:solidFill>
            <a:srgbClr val="E8F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2600"/>
              <a:buFont typeface="Lato"/>
              <a:buNone/>
              <a:defRPr sz="2600" b="1" i="0" u="none" strike="noStrike" cap="none"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0" y="4794498"/>
            <a:ext cx="548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50" y="4878698"/>
            <a:ext cx="693524" cy="17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25" y="0"/>
            <a:ext cx="9144000" cy="4794600"/>
          </a:xfrm>
          <a:prstGeom prst="rect">
            <a:avLst/>
          </a:prstGeom>
          <a:solidFill>
            <a:srgbClr val="E8F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Lato"/>
              <a:buNone/>
              <a:defRPr sz="26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ldNum" idx="12"/>
          </p:nvPr>
        </p:nvSpPr>
        <p:spPr>
          <a:xfrm>
            <a:off x="8472450" y="4794498"/>
            <a:ext cx="548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50" y="4878698"/>
            <a:ext cx="693524" cy="17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hyperlink" Target="https://assets2.brandfolder.io/bf-boulder-prod/tkrcrbs3bx9kw93rnbnxkxt/v/1043138281/original/(UK)%20Report%20-%20Future%20of%20the%20workforce%20gen%20Z.pdf" TargetMode="External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5.jpeg"/><Relationship Id="rId5" Type="http://schemas.openxmlformats.org/officeDocument/2006/relationships/hyperlink" Target="https://www.gallup.com/workplace/393395/world-workplace-broken-fix.aspx" TargetMode="External"/><Relationship Id="rId4" Type="http://schemas.openxmlformats.org/officeDocument/2006/relationships/hyperlink" Target="https://www.prnewswire.com/news-releases/global-talent-shortages-reach-15-year-high-as-workforce-transformation-reshapes-in-demand-skills-301302536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82.png"/><Relationship Id="rId39" Type="http://schemas.openxmlformats.org/officeDocument/2006/relationships/image" Target="../media/image95.png"/><Relationship Id="rId21" Type="http://schemas.openxmlformats.org/officeDocument/2006/relationships/image" Target="../media/image77.png"/><Relationship Id="rId34" Type="http://schemas.openxmlformats.org/officeDocument/2006/relationships/image" Target="../media/image90.png"/><Relationship Id="rId42" Type="http://schemas.openxmlformats.org/officeDocument/2006/relationships/hyperlink" Target="https://www.perkbox.com/perks-catalogue" TargetMode="External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29" Type="http://schemas.openxmlformats.org/officeDocument/2006/relationships/image" Target="../media/image85.png"/><Relationship Id="rId41" Type="http://schemas.openxmlformats.org/officeDocument/2006/relationships/image" Target="../media/image9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32" Type="http://schemas.openxmlformats.org/officeDocument/2006/relationships/image" Target="../media/image88.jpeg"/><Relationship Id="rId37" Type="http://schemas.openxmlformats.org/officeDocument/2006/relationships/image" Target="../media/image93.png"/><Relationship Id="rId40" Type="http://schemas.openxmlformats.org/officeDocument/2006/relationships/image" Target="../media/image96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84.png"/><Relationship Id="rId36" Type="http://schemas.openxmlformats.org/officeDocument/2006/relationships/image" Target="../media/image92.jpe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31" Type="http://schemas.openxmlformats.org/officeDocument/2006/relationships/image" Target="../media/image87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Relationship Id="rId27" Type="http://schemas.openxmlformats.org/officeDocument/2006/relationships/image" Target="../media/image83.png"/><Relationship Id="rId30" Type="http://schemas.openxmlformats.org/officeDocument/2006/relationships/image" Target="../media/image86.png"/><Relationship Id="rId35" Type="http://schemas.openxmlformats.org/officeDocument/2006/relationships/image" Target="../media/image91.png"/><Relationship Id="rId8" Type="http://schemas.openxmlformats.org/officeDocument/2006/relationships/image" Target="../media/image64.png"/><Relationship Id="rId3" Type="http://schemas.openxmlformats.org/officeDocument/2006/relationships/image" Target="../media/image59.jpe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33" Type="http://schemas.openxmlformats.org/officeDocument/2006/relationships/image" Target="../media/image89.png"/><Relationship Id="rId38" Type="http://schemas.openxmlformats.org/officeDocument/2006/relationships/image" Target="../media/image9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5.png"/><Relationship Id="rId18" Type="http://schemas.openxmlformats.org/officeDocument/2006/relationships/image" Target="../media/image119.jpeg"/><Relationship Id="rId3" Type="http://schemas.openxmlformats.org/officeDocument/2006/relationships/image" Target="../media/image106.png"/><Relationship Id="rId21" Type="http://schemas.openxmlformats.org/officeDocument/2006/relationships/image" Target="../media/image122.jpeg"/><Relationship Id="rId7" Type="http://schemas.openxmlformats.org/officeDocument/2006/relationships/image" Target="../media/image110.png"/><Relationship Id="rId12" Type="http://schemas.openxmlformats.org/officeDocument/2006/relationships/image" Target="../media/image114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118.png"/><Relationship Id="rId20" Type="http://schemas.openxmlformats.org/officeDocument/2006/relationships/image" Target="../media/image12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9.png"/><Relationship Id="rId11" Type="http://schemas.openxmlformats.org/officeDocument/2006/relationships/image" Target="../media/image79.png"/><Relationship Id="rId5" Type="http://schemas.openxmlformats.org/officeDocument/2006/relationships/image" Target="../media/image108.png"/><Relationship Id="rId15" Type="http://schemas.openxmlformats.org/officeDocument/2006/relationships/image" Target="../media/image117.png"/><Relationship Id="rId10" Type="http://schemas.openxmlformats.org/officeDocument/2006/relationships/image" Target="../media/image113.png"/><Relationship Id="rId19" Type="http://schemas.openxmlformats.org/officeDocument/2006/relationships/image" Target="../media/image120.jpe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6.png"/><Relationship Id="rId22" Type="http://schemas.openxmlformats.org/officeDocument/2006/relationships/image" Target="../media/image12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perkbox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ctrTitle"/>
          </p:nvPr>
        </p:nvSpPr>
        <p:spPr>
          <a:xfrm>
            <a:off x="805200" y="1591175"/>
            <a:ext cx="7533600" cy="13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Employee Benefits Plan</a:t>
            </a:r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subTitle" idx="1"/>
          </p:nvPr>
        </p:nvSpPr>
        <p:spPr>
          <a:xfrm>
            <a:off x="311700" y="2578250"/>
            <a:ext cx="8520600" cy="4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[your company name here]</a:t>
            </a:r>
            <a:endParaRPr/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5312" y="3091563"/>
            <a:ext cx="1653273" cy="147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8"/>
          <p:cNvSpPr txBox="1"/>
          <p:nvPr/>
        </p:nvSpPr>
        <p:spPr>
          <a:xfrm>
            <a:off x="3422700" y="3551518"/>
            <a:ext cx="2298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dirty="0">
                <a:solidFill>
                  <a:srgbClr val="FFFFFF"/>
                </a:solidFill>
                <a:highlight>
                  <a:srgbClr val="FF4270"/>
                </a:highlight>
                <a:latin typeface="Lato"/>
                <a:ea typeface="Lato"/>
                <a:cs typeface="Lato"/>
                <a:sym typeface="Lato"/>
              </a:rPr>
              <a:t>Add your logo</a:t>
            </a:r>
            <a:endParaRPr sz="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[Insert problem 3 here]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5" name="Google Shape;285;p37"/>
          <p:cNvSpPr txBox="1"/>
          <p:nvPr/>
        </p:nvSpPr>
        <p:spPr>
          <a:xfrm>
            <a:off x="311700" y="1123925"/>
            <a:ext cx="85206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rPr>
              <a:t>Set a goal on how you’ll overcome your problem, how you intend to measure it and what sort of results you expect.</a:t>
            </a:r>
            <a:endParaRPr>
              <a:solidFill>
                <a:srgbClr val="21295C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86" name="Google Shape;286;p37"/>
          <p:cNvGrpSpPr/>
          <p:nvPr/>
        </p:nvGrpSpPr>
        <p:grpSpPr>
          <a:xfrm>
            <a:off x="2715225" y="2015619"/>
            <a:ext cx="2406443" cy="1942380"/>
            <a:chOff x="3071457" y="2013875"/>
            <a:chExt cx="1944600" cy="1569600"/>
          </a:xfrm>
        </p:grpSpPr>
        <p:sp>
          <p:nvSpPr>
            <p:cNvPr id="287" name="Google Shape;287;p37"/>
            <p:cNvSpPr/>
            <p:nvPr/>
          </p:nvSpPr>
          <p:spPr>
            <a:xfrm rot="10800000" flipH="1">
              <a:off x="3071457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41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8" name="Google Shape;288;p37"/>
            <p:cNvSpPr txBox="1"/>
            <p:nvPr/>
          </p:nvSpPr>
          <p:spPr>
            <a:xfrm>
              <a:off x="3316103" y="2256385"/>
              <a:ext cx="1451700" cy="2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METRIC</a:t>
              </a:r>
              <a:endParaRPr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9" name="Google Shape;289;p37"/>
            <p:cNvSpPr txBox="1"/>
            <p:nvPr/>
          </p:nvSpPr>
          <p:spPr>
            <a:xfrm>
              <a:off x="3316103" y="2516787"/>
              <a:ext cx="1451700" cy="71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0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[Add how you’re going to measure impact — what metrics will you track?]</a:t>
              </a:r>
              <a:endParaRPr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90" name="Google Shape;290;p37"/>
          <p:cNvGrpSpPr/>
          <p:nvPr/>
        </p:nvGrpSpPr>
        <p:grpSpPr>
          <a:xfrm>
            <a:off x="311736" y="2015619"/>
            <a:ext cx="2406443" cy="1942380"/>
            <a:chOff x="1126863" y="2013875"/>
            <a:chExt cx="1944600" cy="1569600"/>
          </a:xfrm>
        </p:grpSpPr>
        <p:sp>
          <p:nvSpPr>
            <p:cNvPr id="291" name="Google Shape;291;p37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2" name="Google Shape;292;p37"/>
            <p:cNvSpPr txBox="1"/>
            <p:nvPr/>
          </p:nvSpPr>
          <p:spPr>
            <a:xfrm>
              <a:off x="1351621" y="2256385"/>
              <a:ext cx="1451700" cy="260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GOAL</a:t>
              </a:r>
              <a:endParaRPr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3" name="Google Shape;293;p37"/>
            <p:cNvSpPr txBox="1"/>
            <p:nvPr/>
          </p:nvSpPr>
          <p:spPr>
            <a:xfrm>
              <a:off x="1351621" y="2516787"/>
              <a:ext cx="1451700" cy="711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0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[Add your goal here]</a:t>
              </a:r>
              <a:endParaRPr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94" name="Google Shape;294;p37"/>
          <p:cNvGrpSpPr/>
          <p:nvPr/>
        </p:nvGrpSpPr>
        <p:grpSpPr>
          <a:xfrm>
            <a:off x="5118573" y="2015619"/>
            <a:ext cx="3713985" cy="1942380"/>
            <a:chOff x="5015938" y="2013875"/>
            <a:chExt cx="3001200" cy="1569600"/>
          </a:xfrm>
        </p:grpSpPr>
        <p:sp>
          <p:nvSpPr>
            <p:cNvPr id="295" name="Google Shape;295;p37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2F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6" name="Google Shape;296;p37"/>
            <p:cNvSpPr txBox="1"/>
            <p:nvPr/>
          </p:nvSpPr>
          <p:spPr>
            <a:xfrm>
              <a:off x="5360222" y="2256386"/>
              <a:ext cx="2417100" cy="2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OUTCOME</a:t>
              </a:r>
              <a:endParaRPr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7" name="Google Shape;297;p37"/>
            <p:cNvSpPr txBox="1"/>
            <p:nvPr/>
          </p:nvSpPr>
          <p:spPr>
            <a:xfrm>
              <a:off x="5360222" y="2516786"/>
              <a:ext cx="2417100" cy="71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0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[Outline what outcomes you expect to see]</a:t>
              </a:r>
              <a:endParaRPr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98" name="Google Shape;298;p37"/>
          <p:cNvGrpSpPr/>
          <p:nvPr/>
        </p:nvGrpSpPr>
        <p:grpSpPr>
          <a:xfrm>
            <a:off x="4957024" y="2866206"/>
            <a:ext cx="323688" cy="322214"/>
            <a:chOff x="4858109" y="2631368"/>
            <a:chExt cx="316442" cy="315000"/>
          </a:xfrm>
        </p:grpSpPr>
        <p:sp>
          <p:nvSpPr>
            <p:cNvPr id="299" name="Google Shape;299;p37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0" name="Google Shape;300;p37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rgbClr val="41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GB">
                  <a:latin typeface="Lato"/>
                  <a:ea typeface="Lato"/>
                  <a:cs typeface="Lato"/>
                  <a:sym typeface="Lato"/>
                </a:rPr>
              </a:b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01" name="Google Shape;301;p37"/>
          <p:cNvGrpSpPr/>
          <p:nvPr/>
        </p:nvGrpSpPr>
        <p:grpSpPr>
          <a:xfrm>
            <a:off x="2559628" y="2866145"/>
            <a:ext cx="322177" cy="322177"/>
            <a:chOff x="3157188" y="909150"/>
            <a:chExt cx="470400" cy="470400"/>
          </a:xfrm>
        </p:grpSpPr>
        <p:sp>
          <p:nvSpPr>
            <p:cNvPr id="302" name="Google Shape;302;p37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3" name="Google Shape;303;p37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8"/>
          <p:cNvSpPr txBox="1">
            <a:spLocks noGrp="1"/>
          </p:cNvSpPr>
          <p:nvPr>
            <p:ph type="ctrTitle"/>
          </p:nvPr>
        </p:nvSpPr>
        <p:spPr>
          <a:xfrm>
            <a:off x="805200" y="371975"/>
            <a:ext cx="7533600" cy="10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3. Setting and allocating budget</a:t>
            </a:r>
            <a:endParaRPr/>
          </a:p>
        </p:txBody>
      </p:sp>
      <p:pic>
        <p:nvPicPr>
          <p:cNvPr id="309" name="Google Shape;309;p3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475" y="1704275"/>
            <a:ext cx="2619039" cy="2616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35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Calculate your current costs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15" name="Google Shape;315;p39"/>
          <p:cNvGraphicFramePr/>
          <p:nvPr/>
        </p:nvGraphicFramePr>
        <p:xfrm>
          <a:off x="311700" y="1099925"/>
          <a:ext cx="8520600" cy="3565890"/>
        </p:xfrm>
        <a:graphic>
          <a:graphicData uri="http://schemas.openxmlformats.org/drawingml/2006/table">
            <a:tbl>
              <a:tblPr>
                <a:noFill/>
                <a:tableStyleId>{9E68FAC1-C7FD-4C32-A8C9-43DA2063CA6F}</a:tableStyleId>
              </a:tblPr>
              <a:tblGrid>
                <a:gridCol w="659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LINE ITEM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COST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97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EMPLOYEE ATTRACTION COSTS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Job board posting and advertising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[Insert your cost]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Recruitment costs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[Insert your cost]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Time cost to recruit </a:t>
                      </a: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(Estimation of hours spent interviewing multiplied by the hourly salary of the people doing the interviews)</a:t>
                      </a:r>
                      <a:endParaRPr sz="900" i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[Insert your cost]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47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EMPLOYEE ONBOARDING COSTS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Time to onboard </a:t>
                      </a: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(Estimation of hours spent to send contracts, check references (etc.) multiplied by the hourly salary of the people doing onboarding)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[Insert your cost]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Employee training  </a:t>
                      </a: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(Time spent training employees multiplied by the hourly salary of the people doing the training and employees being trained)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[Insert your cost]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TOTAL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[Insert your total]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16" name="Google Shape;316;p39"/>
          <p:cNvSpPr/>
          <p:nvPr/>
        </p:nvSpPr>
        <p:spPr>
          <a:xfrm>
            <a:off x="5113500" y="466025"/>
            <a:ext cx="3718800" cy="530700"/>
          </a:xfrm>
          <a:prstGeom prst="roundRect">
            <a:avLst>
              <a:gd name="adj" fmla="val 4666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EFFFF"/>
                </a:solidFill>
                <a:latin typeface="Lato"/>
                <a:ea typeface="Lato"/>
                <a:cs typeface="Lato"/>
                <a:sym typeface="Lato"/>
              </a:rPr>
              <a:t>We’ve asked you to put in the cost of employee attraction so you can see how much it costs to replace an employee. </a:t>
            </a:r>
            <a:endParaRPr sz="1100" i="1">
              <a:solidFill>
                <a:srgbClr val="FE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Calculate your current costs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322" name="Google Shape;322;p40"/>
          <p:cNvGraphicFramePr/>
          <p:nvPr/>
        </p:nvGraphicFramePr>
        <p:xfrm>
          <a:off x="311700" y="1099925"/>
          <a:ext cx="8520600" cy="2331540"/>
        </p:xfrm>
        <a:graphic>
          <a:graphicData uri="http://schemas.openxmlformats.org/drawingml/2006/table">
            <a:tbl>
              <a:tblPr>
                <a:noFill/>
                <a:tableStyleId>{9E68FAC1-C7FD-4C32-A8C9-43DA2063CA6F}</a:tableStyleId>
              </a:tblPr>
              <a:tblGrid>
                <a:gridCol w="659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LINE ITEM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COST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97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EMPLOYEE ENGAGEMENT COSTS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21295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Employee perks and benefits per employee </a:t>
                      </a: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(This can include everything from coffees, team lunches and drinks, to core, voluntary and flexible benefits)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[Insert your cost]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21295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Employee rewards per employee </a:t>
                      </a: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(this can include everything from gift vouchers to tangible rewards) 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[Insert your cost]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21295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Employee engagement tools 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[Insert your cost] </a:t>
                      </a:r>
                      <a:endParaRPr sz="1200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TOTAL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[Insert your total]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23" name="Google Shape;323;p40"/>
          <p:cNvSpPr/>
          <p:nvPr/>
        </p:nvSpPr>
        <p:spPr>
          <a:xfrm>
            <a:off x="311700" y="3757500"/>
            <a:ext cx="3718800" cy="681900"/>
          </a:xfrm>
          <a:prstGeom prst="roundRect">
            <a:avLst>
              <a:gd name="adj" fmla="val 4666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EFFFF"/>
                </a:solidFill>
                <a:latin typeface="Lato"/>
                <a:ea typeface="Lato"/>
                <a:cs typeface="Lato"/>
                <a:sym typeface="Lato"/>
              </a:rPr>
              <a:t>Making a place your employees love to work is important. The more engaged and motivated your employees the more likely they are to stay!</a:t>
            </a:r>
            <a:endParaRPr sz="1100">
              <a:solidFill>
                <a:srgbClr val="FE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Rough budget allocation</a:t>
            </a:r>
            <a:endParaRPr/>
          </a:p>
        </p:txBody>
      </p:sp>
      <p:graphicFrame>
        <p:nvGraphicFramePr>
          <p:cNvPr id="329" name="Google Shape;329;p41"/>
          <p:cNvGraphicFramePr/>
          <p:nvPr/>
        </p:nvGraphicFramePr>
        <p:xfrm>
          <a:off x="311700" y="1099925"/>
          <a:ext cx="8520600" cy="1828650"/>
        </p:xfrm>
        <a:graphic>
          <a:graphicData uri="http://schemas.openxmlformats.org/drawingml/2006/table">
            <a:tbl>
              <a:tblPr>
                <a:noFill/>
                <a:tableStyleId>{9E68FAC1-C7FD-4C32-A8C9-43DA2063CA6F}</a:tableStyleId>
              </a:tblPr>
              <a:tblGrid>
                <a:gridCol w="659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LINE ITEM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COST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97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ENGAGEMENT INVESTMENT PER EMPLOYEE </a:t>
                      </a:r>
                      <a:r>
                        <a:rPr lang="en-GB" sz="900" i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(Take your employee engagement costs and divide it by your number of employees) </a:t>
                      </a:r>
                      <a:endParaRPr sz="900" i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Total employee engagement costs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[Insert your cost]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Number of employees 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[Insert your cost]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TOTAL</a:t>
                      </a:r>
                      <a:endParaRPr sz="900" b="1" i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[Insert your total]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2"/>
          <p:cNvSpPr txBox="1">
            <a:spLocks noGrp="1"/>
          </p:cNvSpPr>
          <p:nvPr>
            <p:ph type="ctrTitle"/>
          </p:nvPr>
        </p:nvSpPr>
        <p:spPr>
          <a:xfrm>
            <a:off x="805200" y="637897"/>
            <a:ext cx="7533600" cy="10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4. Selecting the platform that’s right for you</a:t>
            </a:r>
            <a:endParaRPr/>
          </a:p>
        </p:txBody>
      </p:sp>
      <p:pic>
        <p:nvPicPr>
          <p:cNvPr id="335" name="Google Shape;335;p4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788" y="1656697"/>
            <a:ext cx="3150427" cy="3147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Variety of benefits </a:t>
            </a:r>
            <a:r>
              <a:rPr lang="en-GB">
                <a:solidFill>
                  <a:schemeClr val="dk1"/>
                </a:solidFill>
              </a:rPr>
              <a:t>and global choice </a:t>
            </a:r>
            <a:r>
              <a:rPr lang="en-GB"/>
              <a:t>comparison</a:t>
            </a:r>
            <a:endParaRPr/>
          </a:p>
        </p:txBody>
      </p:sp>
      <p:graphicFrame>
        <p:nvGraphicFramePr>
          <p:cNvPr id="341" name="Google Shape;341;p43"/>
          <p:cNvGraphicFramePr/>
          <p:nvPr/>
        </p:nvGraphicFramePr>
        <p:xfrm>
          <a:off x="311700" y="1099925"/>
          <a:ext cx="8520575" cy="3063090"/>
        </p:xfrm>
        <a:graphic>
          <a:graphicData uri="http://schemas.openxmlformats.org/drawingml/2006/table">
            <a:tbl>
              <a:tblPr>
                <a:noFill/>
                <a:tableStyleId>{9E68FAC1-C7FD-4C32-A8C9-43DA2063CA6F}</a:tableStyleId>
              </a:tblPr>
              <a:tblGrid>
                <a:gridCol w="355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4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FEATURE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Perkbox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[Alternative 1] 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[Alternative 2] 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Over 10,000 perks and discounts worldwide 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Employees have access to perks in a number of different categories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Ability to give your employees points each month to spend on perks at no cost to them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Employees can also save these up to spend on larger perks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Ability for employees to select from a variety of perks and benefits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Employees can choose what they want, when they want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Suite of wellbeing resources for employees to use as and when they need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Employees have access to exclusive interviews with wellbeing experts. workout videos, meditations, sleep stories and more! 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Harmonisation comparison</a:t>
            </a:r>
            <a:endParaRPr/>
          </a:p>
        </p:txBody>
      </p:sp>
      <p:graphicFrame>
        <p:nvGraphicFramePr>
          <p:cNvPr id="347" name="Google Shape;347;p44"/>
          <p:cNvGraphicFramePr/>
          <p:nvPr/>
        </p:nvGraphicFramePr>
        <p:xfrm>
          <a:off x="311700" y="1099925"/>
          <a:ext cx="8520575" cy="2651610"/>
        </p:xfrm>
        <a:graphic>
          <a:graphicData uri="http://schemas.openxmlformats.org/drawingml/2006/table">
            <a:tbl>
              <a:tblPr>
                <a:noFill/>
                <a:tableStyleId>{9E68FAC1-C7FD-4C32-A8C9-43DA2063CA6F}</a:tableStyleId>
              </a:tblPr>
              <a:tblGrid>
                <a:gridCol w="355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4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FEATURE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Perkbox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[Alternative 1] 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[Alternative 2] 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21295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Everything in one place </a:t>
                      </a:r>
                      <a:endParaRPr sz="1200" b="1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rgbClr val="21295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Have a centralised system for both admins and employees</a:t>
                      </a:r>
                      <a:endParaRPr sz="900" i="1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Add your existing benefits 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House all company benefits — including ones you already have — in one place for ease of access 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Consistent employee experience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Give everybody the  same user experience, allowing you to create a more unified EVP</a:t>
                      </a:r>
                      <a:endParaRPr sz="1200" b="1">
                        <a:solidFill>
                          <a:schemeClr val="lt2"/>
                        </a:solidFill>
                        <a:highlight>
                          <a:srgbClr val="FFFF00"/>
                        </a:highlight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International equity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Be fair in your benefits offering to every employee in every location</a:t>
                      </a:r>
                      <a:endParaRPr sz="1200" b="1">
                        <a:solidFill>
                          <a:schemeClr val="lt2"/>
                        </a:solidFill>
                        <a:highlight>
                          <a:srgbClr val="FFFF00"/>
                        </a:highlight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User-friendly experience comparison</a:t>
            </a:r>
            <a:endParaRPr/>
          </a:p>
        </p:txBody>
      </p:sp>
      <p:graphicFrame>
        <p:nvGraphicFramePr>
          <p:cNvPr id="353" name="Google Shape;353;p45"/>
          <p:cNvGraphicFramePr/>
          <p:nvPr/>
        </p:nvGraphicFramePr>
        <p:xfrm>
          <a:off x="311700" y="1099925"/>
          <a:ext cx="8520575" cy="3611700"/>
        </p:xfrm>
        <a:graphic>
          <a:graphicData uri="http://schemas.openxmlformats.org/drawingml/2006/table">
            <a:tbl>
              <a:tblPr>
                <a:noFill/>
                <a:tableStyleId>{9E68FAC1-C7FD-4C32-A8C9-43DA2063CA6F}</a:tableStyleId>
              </a:tblPr>
              <a:tblGrid>
                <a:gridCol w="355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4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FEATURE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Perkbox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[Alternative 1] 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[Alternative 2] 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21295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Available to your employees via web or mobile app </a:t>
                      </a:r>
                      <a:endParaRPr sz="1200" b="1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rgbClr val="21295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Employees can log in via web or mobile app – anytime, anywhere </a:t>
                      </a:r>
                      <a:endParaRPr sz="900" i="1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Simple perks redemptions 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Employees can redeem perks in 5 simple steps – all they need to do is pick their perk, select their gift card value, choose to get a discount or points, select payment method, pay! </a:t>
                      </a:r>
                      <a:endParaRPr sz="900" i="1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Easily search for perks 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Search for or browse perks via the search function or filter by categories </a:t>
                      </a:r>
                      <a:endParaRPr sz="1100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Set favourites and customise the platform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Employees can save their favourite perks and set their interests 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Single Sign-On 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Lets your employees use one password via Okta, Google Workspace, Microsoft Azure, JumpCloud, VMware, OpenID, OneLogin and more!</a:t>
                      </a:r>
                      <a:endParaRPr sz="900" i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Additional engagement assistance comparison</a:t>
            </a:r>
            <a:endParaRPr/>
          </a:p>
        </p:txBody>
      </p:sp>
      <p:graphicFrame>
        <p:nvGraphicFramePr>
          <p:cNvPr id="359" name="Google Shape;359;p46"/>
          <p:cNvGraphicFramePr/>
          <p:nvPr/>
        </p:nvGraphicFramePr>
        <p:xfrm>
          <a:off x="311700" y="1099925"/>
          <a:ext cx="8520575" cy="3108810"/>
        </p:xfrm>
        <a:graphic>
          <a:graphicData uri="http://schemas.openxmlformats.org/drawingml/2006/table">
            <a:tbl>
              <a:tblPr>
                <a:noFill/>
                <a:tableStyleId>{9E68FAC1-C7FD-4C32-A8C9-43DA2063CA6F}</a:tableStyleId>
              </a:tblPr>
              <a:tblGrid>
                <a:gridCol w="355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4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FEATURE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Perkbox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[Alternative 1] 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[Alternative 2] 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21295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Access to promotional materials to use internally</a:t>
                      </a:r>
                      <a:endParaRPr sz="1200" b="1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rgbClr val="21295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Roll out your shiny new platform with some great educational materials – including posters, videos, flyers and more! </a:t>
                      </a:r>
                      <a:endParaRPr sz="900" i="1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Access to a suite of ongoing promotional materials to keep employees engaged 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Keep your employee benefits top of mind with promotional material, as well as quarterly calendars highlighting key dates and ideas to make the most out of your platform. </a:t>
                      </a:r>
                      <a:endParaRPr sz="900" i="1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Nudges to use benefits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Make life easy by choosing a benefits platform that sends notifications and/or emails to encourage use.</a:t>
                      </a:r>
                      <a:endParaRPr sz="1100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[Insert a feature important to you]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[What does this feature do?]</a:t>
                      </a:r>
                      <a:endParaRPr sz="1200" b="1">
                        <a:solidFill>
                          <a:schemeClr val="lt2"/>
                        </a:solidFill>
                        <a:highlight>
                          <a:srgbClr val="FFFF00"/>
                        </a:highlight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About this template</a:t>
            </a:r>
            <a:endParaRPr/>
          </a:p>
        </p:txBody>
      </p:sp>
      <p:sp>
        <p:nvSpPr>
          <p:cNvPr id="167" name="Google Shape;167;p29"/>
          <p:cNvSpPr txBox="1"/>
          <p:nvPr/>
        </p:nvSpPr>
        <p:spPr>
          <a:xfrm>
            <a:off x="311700" y="1123925"/>
            <a:ext cx="4168500" cy="3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rPr>
              <a:t>This template has been designed for you to use alongside the information in our all-in-one employee benefits guide. </a:t>
            </a:r>
            <a:endParaRPr>
              <a:solidFill>
                <a:srgbClr val="21295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1295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rPr>
              <a:t>We hope by the end of this you’ll have everything you need to start building or rebuilding your employee benefits strategy! </a:t>
            </a:r>
            <a:endParaRPr>
              <a:solidFill>
                <a:srgbClr val="21295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1295C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8" name="Google Shape;168;p2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217"/>
          <a:stretch/>
        </p:blipFill>
        <p:spPr>
          <a:xfrm>
            <a:off x="4799225" y="1228050"/>
            <a:ext cx="3804475" cy="356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Automations and integrations comparison</a:t>
            </a:r>
            <a:endParaRPr/>
          </a:p>
        </p:txBody>
      </p:sp>
      <p:graphicFrame>
        <p:nvGraphicFramePr>
          <p:cNvPr id="365" name="Google Shape;365;p47"/>
          <p:cNvGraphicFramePr/>
          <p:nvPr/>
        </p:nvGraphicFramePr>
        <p:xfrm>
          <a:off x="311700" y="1099925"/>
          <a:ext cx="8520575" cy="3428820"/>
        </p:xfrm>
        <a:graphic>
          <a:graphicData uri="http://schemas.openxmlformats.org/drawingml/2006/table">
            <a:tbl>
              <a:tblPr>
                <a:noFill/>
                <a:tableStyleId>{9E68FAC1-C7FD-4C32-A8C9-43DA2063CA6F}</a:tableStyleId>
              </a:tblPr>
              <a:tblGrid>
                <a:gridCol w="355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4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FEATURE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Perkbox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[Alternative 1] 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[Alternative 2] 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21295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Integrates with HRIS providers</a:t>
                      </a:r>
                      <a:endParaRPr sz="1200" b="1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rgbClr val="21295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Integrate with Workday, HiBob, BambooHR, Microsoft Azure, Okta, Google Workspace, Fourth, Rippling and more!</a:t>
                      </a:r>
                      <a:endParaRPr sz="900" i="1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Automatic new joiner syncing 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Sync when you add a new employee to your HRIS provider so employees get instant access to the platform</a:t>
                      </a:r>
                      <a:endParaRPr sz="900" i="1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Automatic leaver syncing 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Sync when you remove an employee to your HRIS provider </a:t>
                      </a:r>
                      <a:endParaRPr sz="1100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Team syncing 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Sync when you have employees in different teams in your HRIS provider (excludes Microsoft Azure and Okta)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Single Sign-On 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Lets your employees use one password via Okta, Google Workspace, Microsoft Azure, JumpCloud, VMware, OpenID, OneLogin + more!</a:t>
                      </a:r>
                      <a:endParaRPr sz="900" i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Robust reporting comparison </a:t>
            </a:r>
            <a:endParaRPr/>
          </a:p>
        </p:txBody>
      </p:sp>
      <p:graphicFrame>
        <p:nvGraphicFramePr>
          <p:cNvPr id="371" name="Google Shape;371;p48"/>
          <p:cNvGraphicFramePr/>
          <p:nvPr/>
        </p:nvGraphicFramePr>
        <p:xfrm>
          <a:off x="311700" y="1099925"/>
          <a:ext cx="8520575" cy="3291660"/>
        </p:xfrm>
        <a:graphic>
          <a:graphicData uri="http://schemas.openxmlformats.org/drawingml/2006/table">
            <a:tbl>
              <a:tblPr>
                <a:noFill/>
                <a:tableStyleId>{9E68FAC1-C7FD-4C32-A8C9-43DA2063CA6F}</a:tableStyleId>
              </a:tblPr>
              <a:tblGrid>
                <a:gridCol w="355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4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FEATURE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Perkbox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[Alternative 1] 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[Alternative 2] 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Usage reporting 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See how often your employees are using Perkbox</a:t>
                      </a:r>
                      <a:endParaRPr sz="11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Industry benchmarking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See how your platform is used  compared to other companies in your industry</a:t>
                      </a:r>
                      <a:endParaRPr sz="11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Perk redemptions and savings 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See how many your employees are redeeming by country and team. See totals and week on week trends.  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Top redeemed perks 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See what your top employee perks are by country, team and month </a:t>
                      </a:r>
                      <a:endParaRPr sz="11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Download reports 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Download reports as an when you need &amp; share deep links with colleagues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security comparison</a:t>
            </a:r>
            <a:endParaRPr/>
          </a:p>
        </p:txBody>
      </p:sp>
      <p:graphicFrame>
        <p:nvGraphicFramePr>
          <p:cNvPr id="377" name="Google Shape;377;p49"/>
          <p:cNvGraphicFramePr/>
          <p:nvPr/>
        </p:nvGraphicFramePr>
        <p:xfrm>
          <a:off x="311700" y="1099925"/>
          <a:ext cx="8520575" cy="3291660"/>
        </p:xfrm>
        <a:graphic>
          <a:graphicData uri="http://schemas.openxmlformats.org/drawingml/2006/table">
            <a:tbl>
              <a:tblPr>
                <a:noFill/>
                <a:tableStyleId>{9E68FAC1-C7FD-4C32-A8C9-43DA2063CA6F}</a:tableStyleId>
              </a:tblPr>
              <a:tblGrid>
                <a:gridCol w="355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4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FEATURE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Perkbox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[Alternative 1] 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[Alternative 2] 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ISO 27001 accredited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Follows international standard on how to manage information security</a:t>
                      </a:r>
                      <a:endParaRPr sz="11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Cyber Essentials accredited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Follows the United Kingdom standard on protection in cyber security</a:t>
                      </a:r>
                      <a:endParaRPr sz="11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PCI-DSS accredited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Follows the Payment Card Industry Data Security Standard on how to handle branded credit cards from the major card schemes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Privacy policy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Has a statement or legal document that discloses some or all of the ways a party gathers, uses, discloses and manages data </a:t>
                      </a:r>
                      <a:endParaRPr sz="11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GDPR compliant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Follows the regulation of EU law on data protection and privacy in the European Union and the European Economic Area</a:t>
                      </a:r>
                      <a:endParaRPr sz="11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0"/>
          <p:cNvSpPr txBox="1">
            <a:spLocks noGrp="1"/>
          </p:cNvSpPr>
          <p:nvPr>
            <p:ph type="ctrTitle"/>
          </p:nvPr>
        </p:nvSpPr>
        <p:spPr>
          <a:xfrm>
            <a:off x="805200" y="371975"/>
            <a:ext cx="7533600" cy="10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5. Getting managerial buy-in</a:t>
            </a:r>
            <a:endParaRPr/>
          </a:p>
        </p:txBody>
      </p:sp>
      <p:pic>
        <p:nvPicPr>
          <p:cNvPr id="383" name="Google Shape;383;p5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7901" y="1348776"/>
            <a:ext cx="3348200" cy="3401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Your presentation to managers</a:t>
            </a:r>
            <a:endParaRPr/>
          </a:p>
        </p:txBody>
      </p:sp>
      <p:sp>
        <p:nvSpPr>
          <p:cNvPr id="389" name="Google Shape;389;p51"/>
          <p:cNvSpPr txBox="1"/>
          <p:nvPr/>
        </p:nvSpPr>
        <p:spPr>
          <a:xfrm>
            <a:off x="311700" y="1123925"/>
            <a:ext cx="4168500" cy="3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rPr>
              <a:t>We understand that getting managerial buy-in can be a little tough, so feel free to use some of the previous slides to help you create your presentation deck for stakeholders. </a:t>
            </a:r>
            <a:endParaRPr>
              <a:solidFill>
                <a:srgbClr val="21295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1295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rPr>
              <a:t>We’ve also added a few slides too help you show the value of Perkbox as an all-in-one benefits and rewards platform for your business.</a:t>
            </a:r>
            <a:endParaRPr>
              <a:solidFill>
                <a:srgbClr val="21295C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90" name="Google Shape;390;p5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808"/>
          <a:stretch/>
        </p:blipFill>
        <p:spPr>
          <a:xfrm>
            <a:off x="4610325" y="1017725"/>
            <a:ext cx="4275975" cy="377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2"/>
          <p:cNvSpPr txBox="1"/>
          <p:nvPr/>
        </p:nvSpPr>
        <p:spPr>
          <a:xfrm>
            <a:off x="385350" y="1564225"/>
            <a:ext cx="8373300" cy="24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Perkbox is a </a:t>
            </a:r>
            <a:r>
              <a:rPr lang="en-GB" sz="2700" b="1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global benefits and rewards platform </a:t>
            </a:r>
            <a:endParaRPr sz="2700" b="1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that allows companies to </a:t>
            </a:r>
            <a:br>
              <a:rPr lang="en-GB" sz="27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2700" i="1" u="sng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care</a:t>
            </a:r>
            <a:r>
              <a:rPr lang="en-GB" sz="27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for, </a:t>
            </a:r>
            <a:r>
              <a:rPr lang="en-GB" sz="2700" i="1" u="sng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connect</a:t>
            </a:r>
            <a:r>
              <a:rPr lang="en-GB" sz="27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with and </a:t>
            </a:r>
            <a:r>
              <a:rPr lang="en-GB" sz="2700" i="1" u="sng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celebrate</a:t>
            </a:r>
            <a:r>
              <a:rPr lang="en-GB" sz="27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27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their employees, </a:t>
            </a:r>
            <a:endParaRPr sz="27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 matter where they are</a:t>
            </a:r>
            <a:r>
              <a:rPr lang="en-GB" sz="27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or what they want. </a:t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6" name="Google Shape;396;p52"/>
          <p:cNvSpPr/>
          <p:nvPr/>
        </p:nvSpPr>
        <p:spPr>
          <a:xfrm>
            <a:off x="2783702" y="2095550"/>
            <a:ext cx="5567420" cy="63075"/>
          </a:xfrm>
          <a:custGeom>
            <a:avLst/>
            <a:gdLst/>
            <a:ahLst/>
            <a:cxnLst/>
            <a:rect l="l" t="t" r="r" b="b"/>
            <a:pathLst>
              <a:path w="162032" h="2523" extrusionOk="0">
                <a:moveTo>
                  <a:pt x="0" y="1986"/>
                </a:moveTo>
                <a:cubicBezTo>
                  <a:pt x="24066" y="-1446"/>
                  <a:pt x="48636" y="533"/>
                  <a:pt x="72926" y="1503"/>
                </a:cubicBezTo>
                <a:cubicBezTo>
                  <a:pt x="102606" y="2688"/>
                  <a:pt x="132328" y="2469"/>
                  <a:pt x="162032" y="2469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7" name="Google Shape;397;p52"/>
          <p:cNvSpPr/>
          <p:nvPr/>
        </p:nvSpPr>
        <p:spPr>
          <a:xfrm>
            <a:off x="4897525" y="3971650"/>
            <a:ext cx="3042556" cy="63075"/>
          </a:xfrm>
          <a:custGeom>
            <a:avLst/>
            <a:gdLst/>
            <a:ahLst/>
            <a:cxnLst/>
            <a:rect l="l" t="t" r="r" b="b"/>
            <a:pathLst>
              <a:path w="162032" h="2523" extrusionOk="0">
                <a:moveTo>
                  <a:pt x="0" y="1986"/>
                </a:moveTo>
                <a:cubicBezTo>
                  <a:pt x="24066" y="-1446"/>
                  <a:pt x="48636" y="533"/>
                  <a:pt x="72926" y="1503"/>
                </a:cubicBezTo>
                <a:cubicBezTo>
                  <a:pt x="102606" y="2688"/>
                  <a:pt x="132328" y="2469"/>
                  <a:pt x="162032" y="2469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cxnSp>
        <p:nvCxnSpPr>
          <p:cNvPr id="398" name="Google Shape;398;p52"/>
          <p:cNvCxnSpPr/>
          <p:nvPr/>
        </p:nvCxnSpPr>
        <p:spPr>
          <a:xfrm rot="10800000" flipH="1">
            <a:off x="1860800" y="2495375"/>
            <a:ext cx="621900" cy="60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9" name="Google Shape;399;p52"/>
          <p:cNvCxnSpPr/>
          <p:nvPr/>
        </p:nvCxnSpPr>
        <p:spPr>
          <a:xfrm rot="10800000">
            <a:off x="6624075" y="2498375"/>
            <a:ext cx="7077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00" name="Google Shape;400;p5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762" y="853225"/>
            <a:ext cx="1168476" cy="28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3"/>
          <p:cNvSpPr/>
          <p:nvPr/>
        </p:nvSpPr>
        <p:spPr>
          <a:xfrm>
            <a:off x="713650" y="1090100"/>
            <a:ext cx="7795200" cy="3414300"/>
          </a:xfrm>
          <a:prstGeom prst="roundRect">
            <a:avLst>
              <a:gd name="adj" fmla="val 116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Perkbox work with amazing businesses</a:t>
            </a:r>
            <a:endParaRPr/>
          </a:p>
        </p:txBody>
      </p:sp>
      <p:sp>
        <p:nvSpPr>
          <p:cNvPr id="407" name="Google Shape;407;p53"/>
          <p:cNvSpPr txBox="1"/>
          <p:nvPr/>
        </p:nvSpPr>
        <p:spPr>
          <a:xfrm>
            <a:off x="1042425" y="1713196"/>
            <a:ext cx="2224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08" name="Google Shape;408;p53"/>
          <p:cNvGrpSpPr/>
          <p:nvPr/>
        </p:nvGrpSpPr>
        <p:grpSpPr>
          <a:xfrm>
            <a:off x="1402052" y="2749725"/>
            <a:ext cx="6339915" cy="840400"/>
            <a:chOff x="1380750" y="2793575"/>
            <a:chExt cx="6339915" cy="840400"/>
          </a:xfrm>
        </p:grpSpPr>
        <p:pic>
          <p:nvPicPr>
            <p:cNvPr id="409" name="Google Shape;409;p53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25743" y="2966300"/>
              <a:ext cx="895430" cy="494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Google Shape;410;p53"/>
            <p:cNvPicPr preferRelativeResize="0"/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4809" y="3012618"/>
              <a:ext cx="1250881" cy="4023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1" name="Google Shape;411;p53"/>
            <p:cNvPicPr preferRelativeResize="0"/>
            <p:nvPr/>
          </p:nvPicPr>
          <p:blipFill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0283" y="2895122"/>
              <a:ext cx="840381" cy="6373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2" name="Google Shape;412;p53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25767" y="2966307"/>
              <a:ext cx="1294449" cy="4949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3" name="Google Shape;413;p53"/>
            <p:cNvPicPr preferRelativeResize="0"/>
            <p:nvPr/>
          </p:nvPicPr>
          <p:blipFill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750" y="2793575"/>
              <a:ext cx="840400" cy="840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4" name="Google Shape;414;p53"/>
          <p:cNvGrpSpPr/>
          <p:nvPr/>
        </p:nvGrpSpPr>
        <p:grpSpPr>
          <a:xfrm>
            <a:off x="1043007" y="3627251"/>
            <a:ext cx="7058003" cy="709778"/>
            <a:chOff x="1042431" y="3671101"/>
            <a:chExt cx="7058003" cy="709778"/>
          </a:xfrm>
        </p:grpSpPr>
        <p:pic>
          <p:nvPicPr>
            <p:cNvPr id="415" name="Google Shape;415;p53"/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40656" y="3706537"/>
              <a:ext cx="686775" cy="6389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6" name="Google Shape;416;p53"/>
            <p:cNvPicPr preferRelativeResize="0"/>
            <p:nvPr/>
          </p:nvPicPr>
          <p:blipFill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5985" y="3757037"/>
              <a:ext cx="759016" cy="5379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7" name="Google Shape;417;p53"/>
            <p:cNvPicPr preferRelativeResize="0"/>
            <p:nvPr/>
          </p:nvPicPr>
          <p:blipFill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91070" y="3848821"/>
              <a:ext cx="991274" cy="354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8" name="Google Shape;418;p53"/>
            <p:cNvPicPr preferRelativeResize="0"/>
            <p:nvPr/>
          </p:nvPicPr>
          <p:blipFill>
            <a:blip r:embed="rId11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8641" y="3839287"/>
              <a:ext cx="1131793" cy="3734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9" name="Google Shape;419;p53"/>
            <p:cNvPicPr preferRelativeResize="0"/>
            <p:nvPr/>
          </p:nvPicPr>
          <p:blipFill>
            <a:blip r:embed="rId1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2848" y="3775605"/>
              <a:ext cx="984168" cy="5007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" name="Google Shape;420;p53"/>
            <p:cNvPicPr preferRelativeResize="0"/>
            <p:nvPr/>
          </p:nvPicPr>
          <p:blipFill rotWithShape="1">
            <a:blip r:embed="rId1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2431" y="3671101"/>
              <a:ext cx="686776" cy="7097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1" name="Google Shape;421;p53"/>
          <p:cNvGrpSpPr/>
          <p:nvPr/>
        </p:nvGrpSpPr>
        <p:grpSpPr>
          <a:xfrm>
            <a:off x="1361688" y="1369140"/>
            <a:ext cx="6420641" cy="505287"/>
            <a:chOff x="1129835" y="1445015"/>
            <a:chExt cx="6881716" cy="541572"/>
          </a:xfrm>
        </p:grpSpPr>
        <p:pic>
          <p:nvPicPr>
            <p:cNvPr id="422" name="Google Shape;422;p53"/>
            <p:cNvPicPr preferRelativeResize="0"/>
            <p:nvPr/>
          </p:nvPicPr>
          <p:blipFill>
            <a:blip r:embed="rId1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6885" y="1462184"/>
              <a:ext cx="1014435" cy="5072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3" name="Google Shape;423;p53"/>
            <p:cNvPicPr preferRelativeResize="0"/>
            <p:nvPr/>
          </p:nvPicPr>
          <p:blipFill>
            <a:blip r:embed="rId1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3310" y="1470794"/>
              <a:ext cx="1131775" cy="4900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4" name="Google Shape;424;p53"/>
            <p:cNvPicPr preferRelativeResize="0"/>
            <p:nvPr/>
          </p:nvPicPr>
          <p:blipFill>
            <a:blip r:embed="rId1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9835" y="1563492"/>
              <a:ext cx="1207120" cy="3046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5" name="Google Shape;425;p53"/>
            <p:cNvPicPr preferRelativeResize="0"/>
            <p:nvPr/>
          </p:nvPicPr>
          <p:blipFill>
            <a:blip r:embed="rId1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1440" y="1575387"/>
              <a:ext cx="1199089" cy="2808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6" name="Google Shape;426;p53"/>
            <p:cNvPicPr preferRelativeResize="0"/>
            <p:nvPr/>
          </p:nvPicPr>
          <p:blipFill>
            <a:blip r:embed="rId1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7675" y="1445015"/>
              <a:ext cx="903876" cy="54157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7" name="Google Shape;427;p53"/>
          <p:cNvGrpSpPr/>
          <p:nvPr/>
        </p:nvGrpSpPr>
        <p:grpSpPr>
          <a:xfrm>
            <a:off x="941873" y="2031284"/>
            <a:ext cx="7260272" cy="762291"/>
            <a:chOff x="948360" y="2136759"/>
            <a:chExt cx="7260272" cy="762291"/>
          </a:xfrm>
        </p:grpSpPr>
        <p:pic>
          <p:nvPicPr>
            <p:cNvPr id="428" name="Google Shape;428;p53"/>
            <p:cNvPicPr preferRelativeResize="0"/>
            <p:nvPr/>
          </p:nvPicPr>
          <p:blipFill>
            <a:blip r:embed="rId1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0219" y="2136759"/>
              <a:ext cx="1079246" cy="7622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9" name="Google Shape;429;p53"/>
            <p:cNvPicPr preferRelativeResize="0"/>
            <p:nvPr/>
          </p:nvPicPr>
          <p:blipFill rotWithShape="1">
            <a:blip r:embed="rId2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569" b="27573"/>
            <a:stretch/>
          </p:blipFill>
          <p:spPr>
            <a:xfrm>
              <a:off x="5637990" y="2275828"/>
              <a:ext cx="1079227" cy="4841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p53"/>
            <p:cNvPicPr preferRelativeResize="0"/>
            <p:nvPr/>
          </p:nvPicPr>
          <p:blipFill>
            <a:blip r:embed="rId21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5742" y="2408814"/>
              <a:ext cx="1202891" cy="218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1" name="Google Shape;431;p53"/>
            <p:cNvPicPr preferRelativeResize="0"/>
            <p:nvPr/>
          </p:nvPicPr>
          <p:blipFill rotWithShape="1">
            <a:blip r:embed="rId2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8360" y="2292802"/>
              <a:ext cx="1294446" cy="4502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p53"/>
            <p:cNvPicPr preferRelativeResize="0"/>
            <p:nvPr/>
          </p:nvPicPr>
          <p:blipFill rotWithShape="1">
            <a:blip r:embed="rId2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486" b="27350"/>
            <a:stretch/>
          </p:blipFill>
          <p:spPr>
            <a:xfrm>
              <a:off x="2531331" y="2340729"/>
              <a:ext cx="1450363" cy="354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4"/>
          <p:cNvSpPr txBox="1">
            <a:spLocks noGrp="1"/>
          </p:cNvSpPr>
          <p:nvPr>
            <p:ph type="title"/>
          </p:nvPr>
        </p:nvSpPr>
        <p:spPr>
          <a:xfrm>
            <a:off x="311688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2022 reality</a:t>
            </a:r>
            <a:endParaRPr/>
          </a:p>
        </p:txBody>
      </p:sp>
      <p:sp>
        <p:nvSpPr>
          <p:cNvPr id="438" name="Google Shape;438;p54"/>
          <p:cNvSpPr txBox="1">
            <a:spLocks noGrp="1"/>
          </p:cNvSpPr>
          <p:nvPr>
            <p:ph type="subTitle" idx="1"/>
          </p:nvPr>
        </p:nvSpPr>
        <p:spPr>
          <a:xfrm>
            <a:off x="585775" y="3200700"/>
            <a:ext cx="2160000" cy="6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9 in 10 (87%)</a:t>
            </a:r>
            <a:r>
              <a:rPr lang="en-GB"/>
              <a:t> Gen Z employees say it’s important that benefits are tailored to them as an individual. </a:t>
            </a:r>
            <a:endParaRPr/>
          </a:p>
        </p:txBody>
      </p:sp>
      <p:sp>
        <p:nvSpPr>
          <p:cNvPr id="439" name="Google Shape;439;p54"/>
          <p:cNvSpPr txBox="1">
            <a:spLocks noGrp="1"/>
          </p:cNvSpPr>
          <p:nvPr>
            <p:ph type="subTitle" idx="2"/>
          </p:nvPr>
        </p:nvSpPr>
        <p:spPr>
          <a:xfrm>
            <a:off x="3329250" y="3200700"/>
            <a:ext cx="2485500" cy="6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global talent shortage is 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the highest</a:t>
            </a:r>
            <a:r>
              <a:rPr lang="en-GB"/>
              <a:t> since 2006</a:t>
            </a:r>
            <a:endParaRPr/>
          </a:p>
        </p:txBody>
      </p:sp>
      <p:sp>
        <p:nvSpPr>
          <p:cNvPr id="440" name="Google Shape;440;p54"/>
          <p:cNvSpPr txBox="1">
            <a:spLocks noGrp="1"/>
          </p:cNvSpPr>
          <p:nvPr>
            <p:ph type="subTitle" idx="3"/>
          </p:nvPr>
        </p:nvSpPr>
        <p:spPr>
          <a:xfrm>
            <a:off x="6344025" y="3200700"/>
            <a:ext cx="2353500" cy="6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According to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Gallup</a:t>
            </a:r>
            <a:r>
              <a:rPr lang="en-GB"/>
              <a:t>, 60% of people are emotionally detached at work and 19% are miserable.</a:t>
            </a:r>
            <a:endParaRPr/>
          </a:p>
        </p:txBody>
      </p:sp>
      <p:sp>
        <p:nvSpPr>
          <p:cNvPr id="441" name="Google Shape;441;p54"/>
          <p:cNvSpPr/>
          <p:nvPr/>
        </p:nvSpPr>
        <p:spPr>
          <a:xfrm rot="2922247">
            <a:off x="7460196" y="2415760"/>
            <a:ext cx="338209" cy="338209"/>
          </a:xfrm>
          <a:prstGeom prst="rect">
            <a:avLst/>
          </a:prstGeom>
          <a:solidFill>
            <a:srgbClr val="212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54"/>
          <p:cNvSpPr/>
          <p:nvPr/>
        </p:nvSpPr>
        <p:spPr>
          <a:xfrm>
            <a:off x="585775" y="1711364"/>
            <a:ext cx="2160000" cy="1296900"/>
          </a:xfrm>
          <a:prstGeom prst="roundRect">
            <a:avLst>
              <a:gd name="adj" fmla="val 4150"/>
            </a:avLst>
          </a:prstGeom>
          <a:gradFill>
            <a:gsLst>
              <a:gs pos="0">
                <a:srgbClr val="0496FF"/>
              </a:gs>
              <a:gs pos="100000">
                <a:srgbClr val="21295C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solidFill>
                <a:srgbClr val="3DCCC7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Standard benefits are no longer enough</a:t>
            </a:r>
            <a:endParaRPr sz="140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43" name="Google Shape;443;p54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3916" y="1254425"/>
            <a:ext cx="803700" cy="82860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44" name="Google Shape;444;p54"/>
          <p:cNvSpPr/>
          <p:nvPr/>
        </p:nvSpPr>
        <p:spPr>
          <a:xfrm>
            <a:off x="3464900" y="1726275"/>
            <a:ext cx="2160000" cy="1282800"/>
          </a:xfrm>
          <a:prstGeom prst="roundRect">
            <a:avLst>
              <a:gd name="adj" fmla="val 4150"/>
            </a:avLst>
          </a:prstGeom>
          <a:gradFill>
            <a:gsLst>
              <a:gs pos="0">
                <a:srgbClr val="0496FF"/>
              </a:gs>
              <a:gs pos="100000">
                <a:srgbClr val="21295C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solidFill>
                <a:srgbClr val="3DCCC7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Attracting and retaining talent is harder than ever</a:t>
            </a:r>
            <a:endParaRPr sz="140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45" name="Google Shape;445;p54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3016" y="1239838"/>
            <a:ext cx="803700" cy="82860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46" name="Google Shape;446;p54"/>
          <p:cNvSpPr/>
          <p:nvPr/>
        </p:nvSpPr>
        <p:spPr>
          <a:xfrm>
            <a:off x="6402575" y="1740135"/>
            <a:ext cx="2160000" cy="1283100"/>
          </a:xfrm>
          <a:prstGeom prst="roundRect">
            <a:avLst>
              <a:gd name="adj" fmla="val 4150"/>
            </a:avLst>
          </a:prstGeom>
          <a:gradFill>
            <a:gsLst>
              <a:gs pos="0">
                <a:srgbClr val="0496FF"/>
              </a:gs>
              <a:gs pos="100000">
                <a:srgbClr val="21295C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solidFill>
                <a:srgbClr val="3DCCC7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Wellbeing continues to be at the forefront</a:t>
            </a:r>
            <a:endParaRPr sz="140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47" name="Google Shape;447;p54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0741" y="1254425"/>
            <a:ext cx="803700" cy="82860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48" name="Google Shape;448;p54"/>
          <p:cNvSpPr txBox="1"/>
          <p:nvPr/>
        </p:nvSpPr>
        <p:spPr>
          <a:xfrm>
            <a:off x="645600" y="4274650"/>
            <a:ext cx="785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5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37"/>
          <a:stretch/>
        </p:blipFill>
        <p:spPr>
          <a:xfrm>
            <a:off x="4179500" y="701075"/>
            <a:ext cx="4976650" cy="4080726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55"/>
          <p:cNvSpPr/>
          <p:nvPr/>
        </p:nvSpPr>
        <p:spPr>
          <a:xfrm>
            <a:off x="558675" y="3686550"/>
            <a:ext cx="3443100" cy="961800"/>
          </a:xfrm>
          <a:prstGeom prst="roundRect">
            <a:avLst>
              <a:gd name="adj" fmla="val 415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55"/>
          <p:cNvSpPr/>
          <p:nvPr/>
        </p:nvSpPr>
        <p:spPr>
          <a:xfrm>
            <a:off x="558675" y="2608294"/>
            <a:ext cx="3443100" cy="961800"/>
          </a:xfrm>
          <a:prstGeom prst="roundRect">
            <a:avLst>
              <a:gd name="adj" fmla="val 415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55"/>
          <p:cNvSpPr/>
          <p:nvPr/>
        </p:nvSpPr>
        <p:spPr>
          <a:xfrm>
            <a:off x="558675" y="1530050"/>
            <a:ext cx="3443100" cy="961800"/>
          </a:xfrm>
          <a:prstGeom prst="roundRect">
            <a:avLst>
              <a:gd name="adj" fmla="val 415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55"/>
          <p:cNvSpPr txBox="1">
            <a:spLocks noGrp="1"/>
          </p:cNvSpPr>
          <p:nvPr>
            <p:ph type="title"/>
          </p:nvPr>
        </p:nvSpPr>
        <p:spPr>
          <a:xfrm>
            <a:off x="311688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HR resource drain</a:t>
            </a:r>
            <a:endParaRPr/>
          </a:p>
        </p:txBody>
      </p:sp>
      <p:cxnSp>
        <p:nvCxnSpPr>
          <p:cNvPr id="458" name="Google Shape;458;p55"/>
          <p:cNvCxnSpPr/>
          <p:nvPr/>
        </p:nvCxnSpPr>
        <p:spPr>
          <a:xfrm>
            <a:off x="482475" y="282092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55"/>
          <p:cNvCxnSpPr>
            <a:stCxn id="460" idx="1"/>
          </p:cNvCxnSpPr>
          <p:nvPr/>
        </p:nvCxnSpPr>
        <p:spPr>
          <a:xfrm>
            <a:off x="10952000" y="136502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1" name="Google Shape;461;p55"/>
          <p:cNvCxnSpPr>
            <a:stCxn id="462" idx="2"/>
            <a:endCxn id="463" idx="1"/>
          </p:cNvCxnSpPr>
          <p:nvPr/>
        </p:nvCxnSpPr>
        <p:spPr>
          <a:xfrm rot="10800000">
            <a:off x="9625620" y="2630907"/>
            <a:ext cx="505500" cy="69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5"/>
          <p:cNvCxnSpPr>
            <a:stCxn id="462" idx="3"/>
            <a:endCxn id="465" idx="1"/>
          </p:cNvCxnSpPr>
          <p:nvPr/>
        </p:nvCxnSpPr>
        <p:spPr>
          <a:xfrm>
            <a:off x="10481300" y="2350258"/>
            <a:ext cx="470700" cy="3213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66" name="Google Shape;466;p55"/>
          <p:cNvSpPr txBox="1"/>
          <p:nvPr/>
        </p:nvSpPr>
        <p:spPr>
          <a:xfrm>
            <a:off x="1071900" y="874050"/>
            <a:ext cx="7000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Trying  to build a strong EVP isn’t easy — especially across borders!</a:t>
            </a:r>
            <a:endParaRPr sz="16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7" name="Google Shape;467;p55"/>
          <p:cNvSpPr/>
          <p:nvPr/>
        </p:nvSpPr>
        <p:spPr>
          <a:xfrm rot="-5400000">
            <a:off x="214750" y="2935600"/>
            <a:ext cx="750900" cy="307200"/>
          </a:xfrm>
          <a:prstGeom prst="roundRect">
            <a:avLst>
              <a:gd name="adj" fmla="val 714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money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8" name="Google Shape;468;p55"/>
          <p:cNvSpPr/>
          <p:nvPr/>
        </p:nvSpPr>
        <p:spPr>
          <a:xfrm rot="-5400000">
            <a:off x="203350" y="1850550"/>
            <a:ext cx="773700" cy="307200"/>
          </a:xfrm>
          <a:prstGeom prst="roundRect">
            <a:avLst>
              <a:gd name="adj" fmla="val 714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time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9" name="Google Shape;469;p55"/>
          <p:cNvSpPr/>
          <p:nvPr/>
        </p:nvSpPr>
        <p:spPr>
          <a:xfrm rot="-5400000">
            <a:off x="200950" y="4013850"/>
            <a:ext cx="778500" cy="307200"/>
          </a:xfrm>
          <a:prstGeom prst="roundRect">
            <a:avLst>
              <a:gd name="adj" fmla="val 71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energy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0" name="Google Shape;470;p55"/>
          <p:cNvSpPr txBox="1"/>
          <p:nvPr/>
        </p:nvSpPr>
        <p:spPr>
          <a:xfrm>
            <a:off x="852375" y="1530050"/>
            <a:ext cx="3149400" cy="9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rPr>
              <a:t>Multiple providers, complex </a:t>
            </a:r>
            <a:br>
              <a:rPr lang="en-GB" sz="1200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200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rPr>
              <a:t>regulations or managing different vendors</a:t>
            </a:r>
            <a:endParaRPr/>
          </a:p>
        </p:txBody>
      </p:sp>
      <p:sp>
        <p:nvSpPr>
          <p:cNvPr id="471" name="Google Shape;471;p55"/>
          <p:cNvSpPr txBox="1"/>
          <p:nvPr/>
        </p:nvSpPr>
        <p:spPr>
          <a:xfrm>
            <a:off x="852375" y="2608300"/>
            <a:ext cx="3000000" cy="9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rPr>
              <a:t>Piecemeal solutions, complicated plans or inefficient spend</a:t>
            </a:r>
            <a:endParaRPr/>
          </a:p>
        </p:txBody>
      </p:sp>
      <p:sp>
        <p:nvSpPr>
          <p:cNvPr id="472" name="Google Shape;472;p55"/>
          <p:cNvSpPr txBox="1"/>
          <p:nvPr/>
        </p:nvSpPr>
        <p:spPr>
          <a:xfrm>
            <a:off x="852375" y="3686550"/>
            <a:ext cx="3000000" cy="9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rPr>
              <a:t>Multiple logins, password fatigue </a:t>
            </a:r>
            <a:br>
              <a:rPr lang="en-GB" sz="1200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200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rPr>
              <a:t>or multiple data upload processes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6"/>
          <p:cNvSpPr txBox="1"/>
          <p:nvPr/>
        </p:nvSpPr>
        <p:spPr>
          <a:xfrm>
            <a:off x="3526325" y="2771425"/>
            <a:ext cx="2015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3C3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3C3C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78" name="Google Shape;478;p5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900" y="117000"/>
            <a:ext cx="4678500" cy="46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56"/>
          <p:cNvSpPr txBox="1"/>
          <p:nvPr/>
        </p:nvSpPr>
        <p:spPr>
          <a:xfrm>
            <a:off x="456625" y="0"/>
            <a:ext cx="4115400" cy="47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That’s why we designed Perkbox... </a:t>
            </a:r>
            <a:endParaRPr sz="28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i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A single global platform that: </a:t>
            </a:r>
            <a:endParaRPr sz="1600" i="1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Saves HR teams time, money and energy &amp;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provides a seamless experience for their employees with one app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>
            <a:spLocks noGrp="1"/>
          </p:cNvSpPr>
          <p:nvPr>
            <p:ph type="ctrTitle"/>
          </p:nvPr>
        </p:nvSpPr>
        <p:spPr>
          <a:xfrm>
            <a:off x="805200" y="371975"/>
            <a:ext cx="7533600" cy="10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 Understanding your workforce</a:t>
            </a:r>
            <a:endParaRPr/>
          </a:p>
        </p:txBody>
      </p:sp>
      <p:pic>
        <p:nvPicPr>
          <p:cNvPr id="174" name="Google Shape;174;p3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538" y="1454925"/>
            <a:ext cx="3146926" cy="314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</a:rPr>
              <a:t>How can Perkbox help you?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485" name="Google Shape;485;p57"/>
          <p:cNvSpPr/>
          <p:nvPr/>
        </p:nvSpPr>
        <p:spPr>
          <a:xfrm>
            <a:off x="682322" y="1507506"/>
            <a:ext cx="3743400" cy="12654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496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rPr>
              <a:t>"For businesses serious about employee wellbeing </a:t>
            </a:r>
            <a:br>
              <a:rPr lang="en-GB" sz="1100"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100"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rPr>
              <a:t>they will be very surprised at the complete package </a:t>
            </a:r>
            <a:br>
              <a:rPr lang="en-GB" sz="1100"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100"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rPr>
              <a:t>on offer. Commercially, it's a no brainer."</a:t>
            </a:r>
            <a:endParaRPr sz="1100" b="1">
              <a:solidFill>
                <a:srgbClr val="0496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496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3D3D36"/>
                </a:solidFill>
                <a:latin typeface="Lato"/>
                <a:ea typeface="Lato"/>
                <a:cs typeface="Lato"/>
                <a:sym typeface="Lato"/>
              </a:rPr>
              <a:t>David Sheridan</a:t>
            </a:r>
            <a:r>
              <a:rPr lang="en-GB" sz="1100">
                <a:solidFill>
                  <a:srgbClr val="3D3D36"/>
                </a:solidFill>
                <a:latin typeface="Lato"/>
                <a:ea typeface="Lato"/>
                <a:cs typeface="Lato"/>
                <a:sym typeface="Lato"/>
              </a:rPr>
              <a:t>, Arc</a:t>
            </a:r>
            <a:endParaRPr sz="1100">
              <a:solidFill>
                <a:srgbClr val="3D3D3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6" name="Google Shape;486;p57"/>
          <p:cNvSpPr/>
          <p:nvPr/>
        </p:nvSpPr>
        <p:spPr>
          <a:xfrm>
            <a:off x="804575" y="1295775"/>
            <a:ext cx="2842200" cy="307200"/>
          </a:xfrm>
          <a:prstGeom prst="roundRect">
            <a:avLst>
              <a:gd name="adj" fmla="val 714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Support employee wellbeing...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7" name="Google Shape;487;p57"/>
          <p:cNvSpPr/>
          <p:nvPr/>
        </p:nvSpPr>
        <p:spPr>
          <a:xfrm>
            <a:off x="682325" y="3202674"/>
            <a:ext cx="3743400" cy="12654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496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"</a:t>
            </a:r>
            <a:r>
              <a:rPr lang="en-GB" sz="1100"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rPr>
              <a:t>The best thing about the platform is that it’s </a:t>
            </a:r>
            <a:br>
              <a:rPr lang="en-GB" sz="1100"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100"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rPr>
              <a:t>so versatile. There’s something for everyone.</a:t>
            </a:r>
            <a:r>
              <a:rPr lang="en-GB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"</a:t>
            </a:r>
            <a:endParaRPr sz="1100" b="1">
              <a:solidFill>
                <a:srgbClr val="0496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496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3D3D36"/>
                </a:solidFill>
                <a:latin typeface="Lato"/>
                <a:ea typeface="Lato"/>
                <a:cs typeface="Lato"/>
                <a:sym typeface="Lato"/>
              </a:rPr>
              <a:t>Victoria Otosio</a:t>
            </a:r>
            <a:r>
              <a:rPr lang="en-GB" sz="1100">
                <a:solidFill>
                  <a:srgbClr val="3D3D36"/>
                </a:solidFill>
                <a:latin typeface="Lato"/>
                <a:ea typeface="Lato"/>
                <a:cs typeface="Lato"/>
                <a:sym typeface="Lato"/>
              </a:rPr>
              <a:t>, Purplebricks</a:t>
            </a:r>
            <a:endParaRPr sz="1100">
              <a:solidFill>
                <a:srgbClr val="3D3D3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8" name="Google Shape;488;p57"/>
          <p:cNvSpPr/>
          <p:nvPr/>
        </p:nvSpPr>
        <p:spPr>
          <a:xfrm>
            <a:off x="804575" y="2990925"/>
            <a:ext cx="2842200" cy="307200"/>
          </a:xfrm>
          <a:prstGeom prst="roundRect">
            <a:avLst>
              <a:gd name="adj" fmla="val 714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Provide something for everyone...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9" name="Google Shape;489;p57"/>
          <p:cNvSpPr/>
          <p:nvPr/>
        </p:nvSpPr>
        <p:spPr>
          <a:xfrm>
            <a:off x="4802822" y="1507506"/>
            <a:ext cx="3743400" cy="12654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496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rPr>
              <a:t>"I was really impressed by what I saw with Perkbox. It was clear that it was a global solution that could fix a lot of our challenges."</a:t>
            </a:r>
            <a:endParaRPr sz="1100" b="1">
              <a:solidFill>
                <a:srgbClr val="0496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496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3D3D36"/>
                </a:solidFill>
                <a:latin typeface="Lato"/>
                <a:ea typeface="Lato"/>
                <a:cs typeface="Lato"/>
                <a:sym typeface="Lato"/>
              </a:rPr>
              <a:t>Cressida Sergeant</a:t>
            </a:r>
            <a:r>
              <a:rPr lang="en-GB" sz="1100">
                <a:solidFill>
                  <a:srgbClr val="3D3D36"/>
                </a:solidFill>
                <a:latin typeface="Lato"/>
                <a:ea typeface="Lato"/>
                <a:cs typeface="Lato"/>
                <a:sym typeface="Lato"/>
              </a:rPr>
              <a:t>, Traveltek</a:t>
            </a:r>
            <a:endParaRPr sz="1100">
              <a:solidFill>
                <a:srgbClr val="3D3D3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0" name="Google Shape;490;p57"/>
          <p:cNvSpPr/>
          <p:nvPr/>
        </p:nvSpPr>
        <p:spPr>
          <a:xfrm>
            <a:off x="4925075" y="1295750"/>
            <a:ext cx="2842200" cy="307200"/>
          </a:xfrm>
          <a:prstGeom prst="roundRect">
            <a:avLst>
              <a:gd name="adj" fmla="val 714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Harmonise benefits...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1" name="Google Shape;491;p57"/>
          <p:cNvSpPr/>
          <p:nvPr/>
        </p:nvSpPr>
        <p:spPr>
          <a:xfrm>
            <a:off x="4802822" y="3202681"/>
            <a:ext cx="3743400" cy="12654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496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"</a:t>
            </a:r>
            <a:r>
              <a:rPr lang="en-GB" sz="1100"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rPr>
              <a:t>From my perspective as an employer, it’s helped </a:t>
            </a:r>
            <a:br>
              <a:rPr lang="en-GB" sz="1100"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100"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rPr>
              <a:t>me to feel that I can give back and I feel able to </a:t>
            </a:r>
            <a:br>
              <a:rPr lang="en-GB" sz="1100"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100"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rPr>
              <a:t>express how appreciative I am of my team.</a:t>
            </a:r>
            <a:r>
              <a:rPr lang="en-GB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"</a:t>
            </a:r>
            <a:endParaRPr sz="1100" b="1">
              <a:solidFill>
                <a:srgbClr val="0496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496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3D3D36"/>
                </a:solidFill>
                <a:latin typeface="Lato"/>
                <a:ea typeface="Lato"/>
                <a:cs typeface="Lato"/>
                <a:sym typeface="Lato"/>
              </a:rPr>
              <a:t>Susie Campbell</a:t>
            </a:r>
            <a:r>
              <a:rPr lang="en-GB" sz="1100">
                <a:solidFill>
                  <a:srgbClr val="3D3D36"/>
                </a:solidFill>
                <a:latin typeface="Lato"/>
                <a:ea typeface="Lato"/>
                <a:cs typeface="Lato"/>
                <a:sym typeface="Lato"/>
              </a:rPr>
              <a:t>, Hullabaloo PR</a:t>
            </a:r>
            <a:endParaRPr sz="1100">
              <a:solidFill>
                <a:srgbClr val="3D3D3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2" name="Google Shape;492;p57"/>
          <p:cNvSpPr/>
          <p:nvPr/>
        </p:nvSpPr>
        <p:spPr>
          <a:xfrm>
            <a:off x="4925075" y="2990925"/>
            <a:ext cx="2842200" cy="307200"/>
          </a:xfrm>
          <a:prstGeom prst="roundRect">
            <a:avLst>
              <a:gd name="adj" fmla="val 71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Build a culture of appreciation…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8"/>
          <p:cNvSpPr txBox="1">
            <a:spLocks noGrp="1"/>
          </p:cNvSpPr>
          <p:nvPr>
            <p:ph type="ctr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2"/>
                </a:solidFill>
              </a:rPr>
              <a:t>The Perkbox platform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498" name="Google Shape;498;p5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8389" y="1160461"/>
            <a:ext cx="2087037" cy="3577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5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8577" y="976300"/>
            <a:ext cx="2087037" cy="3577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5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8766" y="1160461"/>
            <a:ext cx="2087035" cy="357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58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" y="1101225"/>
            <a:ext cx="1947075" cy="333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9"/>
          <p:cNvSpPr/>
          <p:nvPr/>
        </p:nvSpPr>
        <p:spPr>
          <a:xfrm>
            <a:off x="499350" y="1450025"/>
            <a:ext cx="8161800" cy="2745900"/>
          </a:xfrm>
          <a:prstGeom prst="roundRect">
            <a:avLst>
              <a:gd name="adj" fmla="val 9359"/>
            </a:avLst>
          </a:pr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7" name="Google Shape;507;p59"/>
          <p:cNvSpPr/>
          <p:nvPr/>
        </p:nvSpPr>
        <p:spPr>
          <a:xfrm>
            <a:off x="778275" y="1966450"/>
            <a:ext cx="1776300" cy="1830000"/>
          </a:xfrm>
          <a:prstGeom prst="roundRect">
            <a:avLst>
              <a:gd name="adj" fmla="val 4666"/>
            </a:avLst>
          </a:prstGeom>
          <a:solidFill>
            <a:srgbClr val="1F59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EFFFF"/>
                </a:solidFill>
                <a:latin typeface="Lato"/>
                <a:ea typeface="Lato"/>
                <a:cs typeface="Lato"/>
                <a:sym typeface="Lato"/>
              </a:rPr>
              <a:t>Showcase your company updates and culture across locations from one central place.</a:t>
            </a:r>
            <a:endParaRPr sz="1100">
              <a:solidFill>
                <a:srgbClr val="FE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8" name="Google Shape;508;p59"/>
          <p:cNvSpPr/>
          <p:nvPr/>
        </p:nvSpPr>
        <p:spPr>
          <a:xfrm>
            <a:off x="2933225" y="3965506"/>
            <a:ext cx="3139800" cy="474600"/>
          </a:xfrm>
          <a:prstGeom prst="roundRect">
            <a:avLst>
              <a:gd name="adj" fmla="val 2197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Admin </a:t>
            </a:r>
            <a:endParaRPr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9" name="Google Shape;509;p59"/>
          <p:cNvSpPr/>
          <p:nvPr/>
        </p:nvSpPr>
        <p:spPr>
          <a:xfrm>
            <a:off x="2715325" y="1966450"/>
            <a:ext cx="1776300" cy="1830000"/>
          </a:xfrm>
          <a:prstGeom prst="roundRect">
            <a:avLst>
              <a:gd name="adj" fmla="val 4666"/>
            </a:avLst>
          </a:prstGeom>
          <a:solidFill>
            <a:srgbClr val="1F59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EFFFF"/>
                </a:solidFill>
                <a:latin typeface="Lato"/>
                <a:ea typeface="Lato"/>
                <a:cs typeface="Lato"/>
                <a:sym typeface="Lato"/>
              </a:rPr>
              <a:t>Support your team's wellbeing with curated resources at their fingertips.</a:t>
            </a:r>
            <a:endParaRPr sz="1700" b="1">
              <a:solidFill>
                <a:srgbClr val="FE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0" name="Google Shape;510;p59"/>
          <p:cNvSpPr/>
          <p:nvPr/>
        </p:nvSpPr>
        <p:spPr>
          <a:xfrm>
            <a:off x="4652375" y="1966450"/>
            <a:ext cx="1776300" cy="1830000"/>
          </a:xfrm>
          <a:prstGeom prst="roundRect">
            <a:avLst>
              <a:gd name="adj" fmla="val 4666"/>
            </a:avLst>
          </a:prstGeom>
          <a:solidFill>
            <a:srgbClr val="1F59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E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EFFFF"/>
                </a:solidFill>
                <a:latin typeface="Lato"/>
                <a:ea typeface="Lato"/>
                <a:cs typeface="Lato"/>
                <a:sym typeface="Lato"/>
              </a:rPr>
              <a:t>Recognise and reward your people in a personalised way, wherever they are  — increasing motivation and engagement.</a:t>
            </a:r>
            <a:endParaRPr sz="1700" b="1">
              <a:solidFill>
                <a:srgbClr val="FE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1" name="Google Shape;511;p59"/>
          <p:cNvSpPr/>
          <p:nvPr/>
        </p:nvSpPr>
        <p:spPr>
          <a:xfrm>
            <a:off x="6589425" y="1966450"/>
            <a:ext cx="1776300" cy="1830000"/>
          </a:xfrm>
          <a:prstGeom prst="roundRect">
            <a:avLst>
              <a:gd name="adj" fmla="val 4666"/>
            </a:avLst>
          </a:prstGeom>
          <a:solidFill>
            <a:srgbClr val="1F59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Provide global perks and benefits that constantly add value to your employees’ lives, all in one easy to manage place.</a:t>
            </a:r>
            <a:endParaRPr sz="17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2" name="Google Shape;512;p59"/>
          <p:cNvSpPr/>
          <p:nvPr/>
        </p:nvSpPr>
        <p:spPr>
          <a:xfrm>
            <a:off x="861450" y="1163400"/>
            <a:ext cx="7421100" cy="514200"/>
          </a:xfrm>
          <a:prstGeom prst="roundRect">
            <a:avLst>
              <a:gd name="adj" fmla="val 2197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Caring for, connecting with and celebrating your employees across the globe</a:t>
            </a:r>
            <a:endParaRPr b="1" i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3" name="Google Shape;513;p59"/>
          <p:cNvSpPr txBox="1">
            <a:spLocks noGrp="1"/>
          </p:cNvSpPr>
          <p:nvPr>
            <p:ph type="ctr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2"/>
                </a:solidFill>
              </a:rPr>
              <a:t>The Perkbox platform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514" name="Google Shape;514;p5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771" t="-30001" r="-9183" b="-26664"/>
          <a:stretch/>
        </p:blipFill>
        <p:spPr>
          <a:xfrm>
            <a:off x="1168625" y="2259550"/>
            <a:ext cx="1016802" cy="26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5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073" t="-31295" r="-17006" b="-27889"/>
          <a:stretch/>
        </p:blipFill>
        <p:spPr>
          <a:xfrm>
            <a:off x="7023950" y="2259550"/>
            <a:ext cx="900176" cy="26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59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43" t="-52177" r="-6554" b="-52279"/>
          <a:stretch/>
        </p:blipFill>
        <p:spPr>
          <a:xfrm>
            <a:off x="4897850" y="2226975"/>
            <a:ext cx="1308923" cy="33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59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332" t="-34323" r="-6943" b="-30774"/>
          <a:stretch/>
        </p:blipFill>
        <p:spPr>
          <a:xfrm>
            <a:off x="3108899" y="2259550"/>
            <a:ext cx="1060502" cy="26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0"/>
          <p:cNvSpPr txBox="1"/>
          <p:nvPr/>
        </p:nvSpPr>
        <p:spPr>
          <a:xfrm>
            <a:off x="330350" y="1077975"/>
            <a:ext cx="4229700" cy="30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80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Provide a variety of perks, benefits </a:t>
            </a:r>
            <a:endParaRPr sz="1600" b="1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and discounts that add value to </a:t>
            </a:r>
            <a:endParaRPr sz="1600" b="1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your employees’ lives all year round.</a:t>
            </a:r>
            <a:endParaRPr sz="1600" b="1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Show you care about everyone’s needs with discounts and benefits to suit all lifestyles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Give your people Flexi points to spend on </a:t>
            </a:r>
            <a:b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premium Flexi Perks at no cost to them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Available across all locations via a global app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Showcase your existing benefits, tailored to </a:t>
            </a:r>
            <a:b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each team and location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3" name="Google Shape;523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Perks hub</a:t>
            </a:r>
            <a:endParaRPr/>
          </a:p>
        </p:txBody>
      </p:sp>
      <p:pic>
        <p:nvPicPr>
          <p:cNvPr id="524" name="Google Shape;524;p6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749" y="266450"/>
            <a:ext cx="4443551" cy="443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1"/>
          <p:cNvSpPr/>
          <p:nvPr/>
        </p:nvSpPr>
        <p:spPr>
          <a:xfrm>
            <a:off x="7221650" y="1583875"/>
            <a:ext cx="1572000" cy="2633700"/>
          </a:xfrm>
          <a:prstGeom prst="roundRect">
            <a:avLst>
              <a:gd name="adj" fmla="val 415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61"/>
          <p:cNvSpPr/>
          <p:nvPr/>
        </p:nvSpPr>
        <p:spPr>
          <a:xfrm>
            <a:off x="5497425" y="1583875"/>
            <a:ext cx="1572000" cy="2633700"/>
          </a:xfrm>
          <a:prstGeom prst="roundRect">
            <a:avLst>
              <a:gd name="adj" fmla="val 415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61"/>
          <p:cNvSpPr/>
          <p:nvPr/>
        </p:nvSpPr>
        <p:spPr>
          <a:xfrm>
            <a:off x="3773200" y="1583875"/>
            <a:ext cx="1572000" cy="2633700"/>
          </a:xfrm>
          <a:prstGeom prst="roundRect">
            <a:avLst>
              <a:gd name="adj" fmla="val 415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61"/>
          <p:cNvSpPr/>
          <p:nvPr/>
        </p:nvSpPr>
        <p:spPr>
          <a:xfrm>
            <a:off x="2048975" y="1583875"/>
            <a:ext cx="1572000" cy="2633700"/>
          </a:xfrm>
          <a:prstGeom prst="roundRect">
            <a:avLst>
              <a:gd name="adj" fmla="val 415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61"/>
          <p:cNvSpPr/>
          <p:nvPr/>
        </p:nvSpPr>
        <p:spPr>
          <a:xfrm>
            <a:off x="324750" y="1583875"/>
            <a:ext cx="1572000" cy="2633700"/>
          </a:xfrm>
          <a:prstGeom prst="roundRect">
            <a:avLst>
              <a:gd name="adj" fmla="val 415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61"/>
          <p:cNvSpPr/>
          <p:nvPr/>
        </p:nvSpPr>
        <p:spPr>
          <a:xfrm>
            <a:off x="459450" y="1446875"/>
            <a:ext cx="1302600" cy="28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Shopping</a:t>
            </a:r>
            <a:endParaRPr sz="13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5" name="Google Shape;535;p61"/>
          <p:cNvSpPr/>
          <p:nvPr/>
        </p:nvSpPr>
        <p:spPr>
          <a:xfrm>
            <a:off x="2183675" y="1446875"/>
            <a:ext cx="1302600" cy="28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Entertainment</a:t>
            </a:r>
            <a:endParaRPr sz="13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6" name="Google Shape;536;p61"/>
          <p:cNvSpPr/>
          <p:nvPr/>
        </p:nvSpPr>
        <p:spPr>
          <a:xfrm>
            <a:off x="3907900" y="1446875"/>
            <a:ext cx="1302600" cy="28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Food and drink</a:t>
            </a:r>
            <a:endParaRPr sz="13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7" name="Google Shape;537;p61"/>
          <p:cNvSpPr/>
          <p:nvPr/>
        </p:nvSpPr>
        <p:spPr>
          <a:xfrm>
            <a:off x="5632125" y="1446875"/>
            <a:ext cx="1302600" cy="28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Wellbeing</a:t>
            </a:r>
            <a:endParaRPr sz="13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8" name="Google Shape;538;p61"/>
          <p:cNvSpPr/>
          <p:nvPr/>
        </p:nvSpPr>
        <p:spPr>
          <a:xfrm>
            <a:off x="7356350" y="1446875"/>
            <a:ext cx="1302600" cy="28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Lifestyle</a:t>
            </a:r>
            <a:endParaRPr sz="13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9" name="Google Shape;539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1000s of perks across the globe…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40" name="Google Shape;540;p6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65" y="3745917"/>
            <a:ext cx="422574" cy="237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6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366" y="3258429"/>
            <a:ext cx="513285" cy="28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61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400" y="2226906"/>
            <a:ext cx="721126" cy="135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61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62" y="3371355"/>
            <a:ext cx="613599" cy="119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61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479" y="2547287"/>
            <a:ext cx="549289" cy="21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61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458" y="2501555"/>
            <a:ext cx="613596" cy="345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61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19" y="2190474"/>
            <a:ext cx="333901" cy="219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61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337" y="1928933"/>
            <a:ext cx="721126" cy="160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61"/>
          <p:cNvPicPr preferRelativeResize="0"/>
          <p:nvPr/>
        </p:nvPicPr>
        <p:blipFill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450" y="1822167"/>
            <a:ext cx="770401" cy="4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61"/>
          <p:cNvPicPr preferRelativeResize="0"/>
          <p:nvPr/>
        </p:nvPicPr>
        <p:blipFill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2923" y="2317555"/>
            <a:ext cx="533264" cy="267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61"/>
          <p:cNvPicPr preferRelativeResize="0"/>
          <p:nvPr/>
        </p:nvPicPr>
        <p:blipFill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659" y="3060644"/>
            <a:ext cx="419301" cy="466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61"/>
          <p:cNvPicPr preferRelativeResize="0"/>
          <p:nvPr/>
        </p:nvPicPr>
        <p:blipFill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762" y="2301888"/>
            <a:ext cx="312980" cy="312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61"/>
          <p:cNvPicPr preferRelativeResize="0"/>
          <p:nvPr/>
        </p:nvPicPr>
        <p:blipFill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739" y="3899050"/>
            <a:ext cx="1188777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61"/>
          <p:cNvPicPr preferRelativeResize="0"/>
          <p:nvPr/>
        </p:nvPicPr>
        <p:blipFill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9972" y="3115772"/>
            <a:ext cx="613600" cy="355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61"/>
          <p:cNvPicPr preferRelativeResize="0"/>
          <p:nvPr/>
        </p:nvPicPr>
        <p:blipFill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8510" y="1986999"/>
            <a:ext cx="573594" cy="17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61"/>
          <p:cNvPicPr preferRelativeResize="0"/>
          <p:nvPr/>
        </p:nvPicPr>
        <p:blipFill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008" y="1918428"/>
            <a:ext cx="636984" cy="35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61"/>
          <p:cNvPicPr preferRelativeResize="0"/>
          <p:nvPr/>
        </p:nvPicPr>
        <p:blipFill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362" y="2516747"/>
            <a:ext cx="613599" cy="30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61"/>
          <p:cNvPicPr preferRelativeResize="0"/>
          <p:nvPr/>
        </p:nvPicPr>
        <p:blipFill>
          <a:blip r:embed="rId2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647" y="3090430"/>
            <a:ext cx="877101" cy="333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61"/>
          <p:cNvPicPr preferRelativeResize="0"/>
          <p:nvPr/>
        </p:nvPicPr>
        <p:blipFill>
          <a:blip r:embed="rId2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424" y="2390537"/>
            <a:ext cx="487278" cy="493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61"/>
          <p:cNvPicPr preferRelativeResize="0"/>
          <p:nvPr/>
        </p:nvPicPr>
        <p:blipFill>
          <a:blip r:embed="rId2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978" y="1762279"/>
            <a:ext cx="637000" cy="61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61"/>
          <p:cNvPicPr preferRelativeResize="0"/>
          <p:nvPr/>
        </p:nvPicPr>
        <p:blipFill>
          <a:blip r:embed="rId2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474" y="1857594"/>
            <a:ext cx="854225" cy="427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61"/>
          <p:cNvPicPr preferRelativeResize="0"/>
          <p:nvPr/>
        </p:nvPicPr>
        <p:blipFill>
          <a:blip r:embed="rId2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7096" y="2449093"/>
            <a:ext cx="840100" cy="408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61"/>
          <p:cNvPicPr preferRelativeResize="0"/>
          <p:nvPr/>
        </p:nvPicPr>
        <p:blipFill>
          <a:blip r:embed="rId2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775" y="3564480"/>
            <a:ext cx="613600" cy="172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61"/>
          <p:cNvPicPr preferRelativeResize="0"/>
          <p:nvPr/>
        </p:nvPicPr>
        <p:blipFill>
          <a:blip r:embed="rId2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522" y="3139715"/>
            <a:ext cx="877100" cy="11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61"/>
          <p:cNvPicPr preferRelativeResize="0"/>
          <p:nvPr/>
        </p:nvPicPr>
        <p:blipFill>
          <a:blip r:embed="rId2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231" y="2396782"/>
            <a:ext cx="380414" cy="433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61"/>
          <p:cNvPicPr preferRelativeResize="0"/>
          <p:nvPr/>
        </p:nvPicPr>
        <p:blipFill>
          <a:blip r:embed="rId2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297" y="1999224"/>
            <a:ext cx="387241" cy="134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61"/>
          <p:cNvPicPr preferRelativeResize="0"/>
          <p:nvPr/>
        </p:nvPicPr>
        <p:blipFill>
          <a:blip r:embed="rId2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324" y="2347343"/>
            <a:ext cx="770407" cy="46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61"/>
          <p:cNvPicPr preferRelativeResize="0"/>
          <p:nvPr/>
        </p:nvPicPr>
        <p:blipFill>
          <a:blip r:embed="rId3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525" y="2659148"/>
            <a:ext cx="956417" cy="956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61"/>
          <p:cNvPicPr preferRelativeResize="0"/>
          <p:nvPr/>
        </p:nvPicPr>
        <p:blipFill>
          <a:blip r:embed="rId3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824" y="3258818"/>
            <a:ext cx="956426" cy="71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61"/>
          <p:cNvPicPr preferRelativeResize="0"/>
          <p:nvPr/>
        </p:nvPicPr>
        <p:blipFill>
          <a:blip r:embed="rId3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4846" y="1858181"/>
            <a:ext cx="540472" cy="382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61"/>
          <p:cNvPicPr preferRelativeResize="0"/>
          <p:nvPr/>
        </p:nvPicPr>
        <p:blipFill rotWithShape="1">
          <a:blip r:embed="rId3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1702" y="2735225"/>
            <a:ext cx="637000" cy="191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61"/>
          <p:cNvPicPr preferRelativeResize="0"/>
          <p:nvPr/>
        </p:nvPicPr>
        <p:blipFill>
          <a:blip r:embed="rId3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9906" y="2642831"/>
            <a:ext cx="573599" cy="38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61"/>
          <p:cNvPicPr preferRelativeResize="0"/>
          <p:nvPr/>
        </p:nvPicPr>
        <p:blipFill>
          <a:blip r:embed="rId3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950" y="3688562"/>
            <a:ext cx="637000" cy="229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61"/>
          <p:cNvPicPr preferRelativeResize="0"/>
          <p:nvPr/>
        </p:nvPicPr>
        <p:blipFill>
          <a:blip r:embed="rId3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323" y="3606875"/>
            <a:ext cx="721126" cy="40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61"/>
          <p:cNvPicPr preferRelativeResize="0"/>
          <p:nvPr/>
        </p:nvPicPr>
        <p:blipFill>
          <a:blip r:embed="rId3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822" y="3662818"/>
            <a:ext cx="956426" cy="145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61"/>
          <p:cNvPicPr preferRelativeResize="0"/>
          <p:nvPr/>
        </p:nvPicPr>
        <p:blipFill>
          <a:blip r:embed="rId3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449" y="3666972"/>
            <a:ext cx="395604" cy="40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61"/>
          <p:cNvPicPr preferRelativeResize="0"/>
          <p:nvPr/>
        </p:nvPicPr>
        <p:blipFill>
          <a:blip r:embed="rId3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40" y="3666974"/>
            <a:ext cx="395585" cy="395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61"/>
          <p:cNvPicPr preferRelativeResize="0"/>
          <p:nvPr/>
        </p:nvPicPr>
        <p:blipFill>
          <a:blip r:embed="rId4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88" y="2955366"/>
            <a:ext cx="422576" cy="227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61"/>
          <p:cNvPicPr preferRelativeResize="0"/>
          <p:nvPr/>
        </p:nvPicPr>
        <p:blipFill>
          <a:blip r:embed="rId4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88" y="3006611"/>
            <a:ext cx="770398" cy="91900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61"/>
          <p:cNvSpPr txBox="1"/>
          <p:nvPr/>
        </p:nvSpPr>
        <p:spPr>
          <a:xfrm>
            <a:off x="2013600" y="4331875"/>
            <a:ext cx="5116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For more information check out the </a:t>
            </a:r>
            <a:r>
              <a:rPr lang="en-GB" sz="1300" b="1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4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Perks catalogue</a:t>
            </a:r>
            <a:endParaRPr sz="13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6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7025" y="327725"/>
            <a:ext cx="4776974" cy="4457226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62"/>
          <p:cNvSpPr txBox="1"/>
          <p:nvPr/>
        </p:nvSpPr>
        <p:spPr>
          <a:xfrm>
            <a:off x="342475" y="1077975"/>
            <a:ext cx="3887700" cy="3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80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Empower your people with a selection of extras at no cost to them.</a:t>
            </a:r>
            <a:endParaRPr sz="1600" b="1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Employees choose from a variety of Flexi Perks — from a cup of coffee to annual streaming subscriptions</a:t>
            </a:r>
            <a:b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</a:b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Empower your people by letting them decide what they spend their points on</a:t>
            </a:r>
            <a:b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</a:b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Flexi Perks are available in all locations so you can ensure there’s something for everyone</a:t>
            </a:r>
            <a:b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</a:b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Employees can spend the points right away or save them up for a more expensive Flexi Perk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86" name="Google Shape;586;p6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130" y="3874823"/>
            <a:ext cx="2047200" cy="472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587" name="Google Shape;587;p62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696" y="3329187"/>
            <a:ext cx="2047200" cy="472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588" name="Google Shape;588;p62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400" y="2095550"/>
            <a:ext cx="2047200" cy="472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589" name="Google Shape;589;p62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730" y="1407550"/>
            <a:ext cx="2047200" cy="472200"/>
          </a:xfrm>
          <a:prstGeom prst="roundRect">
            <a:avLst>
              <a:gd name="adj" fmla="val 14790"/>
            </a:avLst>
          </a:prstGeom>
          <a:noFill/>
          <a:ln>
            <a:noFill/>
          </a:ln>
        </p:spPr>
      </p:pic>
      <p:pic>
        <p:nvPicPr>
          <p:cNvPr id="590" name="Google Shape;590;p62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5070" y="2707350"/>
            <a:ext cx="2047200" cy="472200"/>
          </a:xfrm>
          <a:prstGeom prst="roundRect">
            <a:avLst>
              <a:gd name="adj" fmla="val 14790"/>
            </a:avLst>
          </a:prstGeom>
          <a:noFill/>
          <a:ln>
            <a:noFill/>
          </a:ln>
        </p:spPr>
      </p:pic>
      <p:pic>
        <p:nvPicPr>
          <p:cNvPr id="591" name="Google Shape;591;p62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36" y="537554"/>
            <a:ext cx="1748398" cy="802951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62"/>
          <p:cNvSpPr/>
          <p:nvPr/>
        </p:nvSpPr>
        <p:spPr>
          <a:xfrm>
            <a:off x="5354260" y="602010"/>
            <a:ext cx="1614000" cy="357300"/>
          </a:xfrm>
          <a:prstGeom prst="rect">
            <a:avLst/>
          </a:prstGeom>
          <a:solidFill>
            <a:srgbClr val="3DCC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“I switched from Spotify to Deezer!”</a:t>
            </a:r>
            <a:endParaRPr sz="12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93" name="Google Shape;593;p62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390" y="1545467"/>
            <a:ext cx="196407" cy="196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62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071" y="2233472"/>
            <a:ext cx="196407" cy="196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62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959" y="2845288"/>
            <a:ext cx="196407" cy="196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62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277" y="4014171"/>
            <a:ext cx="196407" cy="196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62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871" y="3458954"/>
            <a:ext cx="196408" cy="196406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43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Perks hub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accent4"/>
                </a:solidFill>
              </a:rPr>
              <a:t>Flexi Perks</a:t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63"/>
          <p:cNvSpPr/>
          <p:nvPr/>
        </p:nvSpPr>
        <p:spPr>
          <a:xfrm>
            <a:off x="756750" y="1589825"/>
            <a:ext cx="2226600" cy="2709300"/>
          </a:xfrm>
          <a:prstGeom prst="roundRect">
            <a:avLst>
              <a:gd name="adj" fmla="val 415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63"/>
          <p:cNvSpPr/>
          <p:nvPr/>
        </p:nvSpPr>
        <p:spPr>
          <a:xfrm>
            <a:off x="6197625" y="1589825"/>
            <a:ext cx="2226600" cy="2709300"/>
          </a:xfrm>
          <a:prstGeom prst="roundRect">
            <a:avLst>
              <a:gd name="adj" fmla="val 415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63"/>
          <p:cNvSpPr/>
          <p:nvPr/>
        </p:nvSpPr>
        <p:spPr>
          <a:xfrm>
            <a:off x="3514750" y="1589825"/>
            <a:ext cx="2226600" cy="2709300"/>
          </a:xfrm>
          <a:prstGeom prst="roundRect">
            <a:avLst>
              <a:gd name="adj" fmla="val 415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your Flexi points could buy</a:t>
            </a:r>
            <a:endParaRPr/>
          </a:p>
        </p:txBody>
      </p:sp>
      <p:sp>
        <p:nvSpPr>
          <p:cNvPr id="607" name="Google Shape;607;p63"/>
          <p:cNvSpPr/>
          <p:nvPr/>
        </p:nvSpPr>
        <p:spPr>
          <a:xfrm>
            <a:off x="1092206" y="1281750"/>
            <a:ext cx="1474200" cy="572700"/>
          </a:xfrm>
          <a:prstGeom prst="roundRect">
            <a:avLst>
              <a:gd name="adj" fmla="val 192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  10-20</a:t>
            </a:r>
            <a:endParaRPr sz="18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08" name="Google Shape;608;p6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356" y="1363325"/>
            <a:ext cx="409550" cy="4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63"/>
          <p:cNvSpPr/>
          <p:nvPr/>
        </p:nvSpPr>
        <p:spPr>
          <a:xfrm>
            <a:off x="3834900" y="1281750"/>
            <a:ext cx="1474200" cy="572700"/>
          </a:xfrm>
          <a:prstGeom prst="roundRect">
            <a:avLst>
              <a:gd name="adj" fmla="val 192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  30-50</a:t>
            </a:r>
            <a:endParaRPr sz="18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10" name="Google Shape;610;p6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8050" y="1363325"/>
            <a:ext cx="409550" cy="4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63"/>
          <p:cNvSpPr/>
          <p:nvPr/>
        </p:nvSpPr>
        <p:spPr>
          <a:xfrm>
            <a:off x="6492075" y="1281750"/>
            <a:ext cx="1637700" cy="572700"/>
          </a:xfrm>
          <a:prstGeom prst="roundRect">
            <a:avLst>
              <a:gd name="adj" fmla="val 192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  60-100</a:t>
            </a:r>
            <a:endParaRPr sz="18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12" name="Google Shape;612;p6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225" y="1363325"/>
            <a:ext cx="409550" cy="4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63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631" y="1906936"/>
            <a:ext cx="908723" cy="60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63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329" y="1825983"/>
            <a:ext cx="725549" cy="725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63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881" y="2565087"/>
            <a:ext cx="854225" cy="36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63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120" y="2584236"/>
            <a:ext cx="659975" cy="279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63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30" y="3142454"/>
            <a:ext cx="659974" cy="316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63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931" y="3076429"/>
            <a:ext cx="854226" cy="448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63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400" y="1906936"/>
            <a:ext cx="908723" cy="60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63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600" y="2066627"/>
            <a:ext cx="725550" cy="244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63"/>
          <p:cNvPicPr preferRelativeResize="0"/>
          <p:nvPr/>
        </p:nvPicPr>
        <p:blipFill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537" y="2491756"/>
            <a:ext cx="854225" cy="427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63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519" y="3698629"/>
            <a:ext cx="725551" cy="432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63"/>
          <p:cNvPicPr preferRelativeResize="0"/>
          <p:nvPr/>
        </p:nvPicPr>
        <p:blipFill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924" y="2088327"/>
            <a:ext cx="590004" cy="40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63"/>
          <p:cNvPicPr preferRelativeResize="0"/>
          <p:nvPr/>
        </p:nvPicPr>
        <p:blipFill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840" y="3116975"/>
            <a:ext cx="1018168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63"/>
          <p:cNvPicPr preferRelativeResize="0"/>
          <p:nvPr/>
        </p:nvPicPr>
        <p:blipFill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825" y="2550992"/>
            <a:ext cx="854225" cy="6421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6" name="Google Shape;626;p63"/>
          <p:cNvGrpSpPr/>
          <p:nvPr/>
        </p:nvGrpSpPr>
        <p:grpSpPr>
          <a:xfrm>
            <a:off x="6651609" y="3718150"/>
            <a:ext cx="1318653" cy="523200"/>
            <a:chOff x="3811663" y="3504181"/>
            <a:chExt cx="1318653" cy="523200"/>
          </a:xfrm>
        </p:grpSpPr>
        <p:pic>
          <p:nvPicPr>
            <p:cNvPr id="627" name="Google Shape;627;p63"/>
            <p:cNvPicPr preferRelativeResize="0"/>
            <p:nvPr/>
          </p:nvPicPr>
          <p:blipFill>
            <a:blip r:embed="rId1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1663" y="3521438"/>
              <a:ext cx="244275" cy="244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8" name="Google Shape;628;p63"/>
            <p:cNvSpPr txBox="1"/>
            <p:nvPr/>
          </p:nvSpPr>
          <p:spPr>
            <a:xfrm>
              <a:off x="3996316" y="3504181"/>
              <a:ext cx="11340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Cinema Tickets</a:t>
              </a:r>
              <a:endParaRPr sz="11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629" name="Google Shape;629;p63"/>
          <p:cNvPicPr preferRelativeResize="0"/>
          <p:nvPr/>
        </p:nvPicPr>
        <p:blipFill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644" y="3802728"/>
            <a:ext cx="799436" cy="224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63"/>
          <p:cNvPicPr preferRelativeResize="0"/>
          <p:nvPr/>
        </p:nvPicPr>
        <p:blipFill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625" y="2972895"/>
            <a:ext cx="616899" cy="61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63"/>
          <p:cNvPicPr preferRelativeResize="0"/>
          <p:nvPr/>
        </p:nvPicPr>
        <p:blipFill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050" y="3633150"/>
            <a:ext cx="1266000" cy="63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63"/>
          <p:cNvPicPr preferRelativeResize="0"/>
          <p:nvPr/>
        </p:nvPicPr>
        <p:blipFill>
          <a:blip r:embed="rId2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25" y="3100575"/>
            <a:ext cx="616899" cy="61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63"/>
          <p:cNvPicPr preferRelativeResize="0"/>
          <p:nvPr/>
        </p:nvPicPr>
        <p:blipFill>
          <a:blip r:embed="rId2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907" y="2550994"/>
            <a:ext cx="511174" cy="51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63"/>
          <p:cNvPicPr preferRelativeResize="0"/>
          <p:nvPr/>
        </p:nvPicPr>
        <p:blipFill>
          <a:blip r:embed="rId2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650" y="3055502"/>
            <a:ext cx="659974" cy="65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64"/>
          <p:cNvSpPr txBox="1"/>
          <p:nvPr/>
        </p:nvSpPr>
        <p:spPr>
          <a:xfrm>
            <a:off x="342475" y="1137525"/>
            <a:ext cx="4097100" cy="3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80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Recognise and reward your people in a personalised way to increase motivation and engagement.</a:t>
            </a:r>
            <a:endParaRPr sz="1800" b="1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Show appreciation by celebrating milestones </a:t>
            </a:r>
            <a:b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or a job well done with recognition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Reward your employees in seconds, anywhere in the world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Discover top performers and build </a:t>
            </a:r>
            <a:b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engagement via polls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Link recognitions to company values </a:t>
            </a:r>
            <a:b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to emphasise what you stand for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Recognise great work right where collaboration happens with the Perkbox app for Microsoft teams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0" name="Google Shape;640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Celebration hub</a:t>
            </a:r>
            <a:endParaRPr/>
          </a:p>
        </p:txBody>
      </p:sp>
      <p:pic>
        <p:nvPicPr>
          <p:cNvPr id="641" name="Google Shape;641;p6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5850" y="355100"/>
            <a:ext cx="5519601" cy="4438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65"/>
          <p:cNvSpPr txBox="1"/>
          <p:nvPr/>
        </p:nvSpPr>
        <p:spPr>
          <a:xfrm>
            <a:off x="429000" y="319625"/>
            <a:ext cx="84033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00BD9D"/>
                </a:solidFill>
                <a:highlight>
                  <a:schemeClr val="lt2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2800" b="1">
                <a:solidFill>
                  <a:schemeClr val="lt1"/>
                </a:solidFill>
                <a:highlight>
                  <a:schemeClr val="lt2"/>
                </a:highlight>
                <a:latin typeface="Lato"/>
                <a:ea typeface="Lato"/>
                <a:cs typeface="Lato"/>
                <a:sym typeface="Lato"/>
              </a:rPr>
              <a:t>NEW!</a:t>
            </a:r>
            <a:r>
              <a:rPr lang="en-GB" sz="2800" b="1">
                <a:solidFill>
                  <a:srgbClr val="00BD9D"/>
                </a:solidFill>
                <a:highlight>
                  <a:schemeClr val="lt2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2800" b="1">
                <a:solidFill>
                  <a:srgbClr val="C4EFEE"/>
                </a:solidFill>
                <a:latin typeface="Lato"/>
                <a:ea typeface="Lato"/>
                <a:cs typeface="Lato"/>
                <a:sym typeface="Lato"/>
              </a:rPr>
              <a:t> Perkbox for Microsoft teams</a:t>
            </a:r>
            <a:endParaRPr sz="2800" b="1">
              <a:solidFill>
                <a:srgbClr val="C4EFE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7" name="Google Shape;647;p65"/>
          <p:cNvSpPr txBox="1"/>
          <p:nvPr/>
        </p:nvSpPr>
        <p:spPr>
          <a:xfrm>
            <a:off x="429000" y="1769238"/>
            <a:ext cx="4210800" cy="22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Strengthen your culture by celebrating great work right where the collaboration happens</a:t>
            </a: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Perkbox app for Microsoft Teams brings Perkbox into your team workflow, making your recognition initiatives more visible and accessible for your employees</a:t>
            </a: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48" name="Google Shape;648;p6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975" y="864775"/>
            <a:ext cx="4013424" cy="400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66"/>
          <p:cNvSpPr txBox="1">
            <a:spLocks noGrp="1"/>
          </p:cNvSpPr>
          <p:nvPr>
            <p:ph type="subTitle" idx="1"/>
          </p:nvPr>
        </p:nvSpPr>
        <p:spPr>
          <a:xfrm>
            <a:off x="368725" y="1366025"/>
            <a:ext cx="4263900" cy="29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Use Reward points to show your appreciation for any employee, in any location — allowing you to build a truly global reward strategy.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/>
              <a:t>Empower your people by giving them a huge range of options to spend their reward points on</a:t>
            </a:r>
            <a:endParaRPr sz="1300"/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-GB" sz="1300"/>
              <a:t>Remove the headache of working out how to reward across locations</a:t>
            </a:r>
            <a:endParaRPr sz="1300"/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lang="en-GB" sz="1300"/>
              <a:t>Simplify the process of sending rewards and allocating your reward budget across teams and departments</a:t>
            </a:r>
            <a:endParaRPr sz="1300"/>
          </a:p>
        </p:txBody>
      </p:sp>
      <p:pic>
        <p:nvPicPr>
          <p:cNvPr id="654" name="Google Shape;654;p6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550" y="1175525"/>
            <a:ext cx="3333100" cy="3333100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66"/>
          <p:cNvSpPr txBox="1">
            <a:spLocks noGrp="1"/>
          </p:cNvSpPr>
          <p:nvPr>
            <p:ph type="ctrTitle"/>
          </p:nvPr>
        </p:nvSpPr>
        <p:spPr>
          <a:xfrm>
            <a:off x="368725" y="445025"/>
            <a:ext cx="8158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5"/>
                </a:solidFill>
                <a:highlight>
                  <a:schemeClr val="lt2"/>
                </a:highlight>
              </a:rPr>
              <a:t> </a:t>
            </a:r>
            <a:r>
              <a:rPr lang="en-GB" sz="2800">
                <a:solidFill>
                  <a:schemeClr val="lt1"/>
                </a:solidFill>
                <a:highlight>
                  <a:schemeClr val="lt2"/>
                </a:highlight>
              </a:rPr>
              <a:t>NEW!</a:t>
            </a:r>
            <a:r>
              <a:rPr lang="en-GB" sz="2800">
                <a:solidFill>
                  <a:schemeClr val="accent5"/>
                </a:solidFill>
                <a:highlight>
                  <a:schemeClr val="lt2"/>
                </a:highlight>
              </a:rPr>
              <a:t> </a:t>
            </a:r>
            <a:r>
              <a:rPr lang="en-GB" sz="2800">
                <a:solidFill>
                  <a:schemeClr val="accent2"/>
                </a:solidFill>
              </a:rPr>
              <a:t> Supercharge your EVP with Global Reward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Analysis of your workforce</a:t>
            </a:r>
            <a:endParaRPr/>
          </a:p>
        </p:txBody>
      </p:sp>
      <p:graphicFrame>
        <p:nvGraphicFramePr>
          <p:cNvPr id="180" name="Google Shape;180;p31"/>
          <p:cNvGraphicFramePr/>
          <p:nvPr>
            <p:extLst>
              <p:ext uri="{D42A27DB-BD31-4B8C-83A1-F6EECF244321}">
                <p14:modId xmlns:p14="http://schemas.microsoft.com/office/powerpoint/2010/main" val="1284794967"/>
              </p:ext>
            </p:extLst>
          </p:nvPr>
        </p:nvGraphicFramePr>
        <p:xfrm>
          <a:off x="311700" y="1099925"/>
          <a:ext cx="8520600" cy="3474510"/>
        </p:xfrm>
        <a:graphic>
          <a:graphicData uri="http://schemas.openxmlformats.org/drawingml/2006/table">
            <a:tbl>
              <a:tblPr>
                <a:noFill/>
                <a:tableStyleId>{9E68FAC1-C7FD-4C32-A8C9-43DA2063CA6F}</a:tableStyleId>
              </a:tblPr>
              <a:tblGrid>
                <a:gridCol w="3223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7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QUESTION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ANSWER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21295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How many employees do you have?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21295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[Insert your answer here] 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21295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How many locations are your employees based in?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[Insert your answer here] 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21295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How much are you expecting this to grow in the next 18-24 months?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[Insert your answer here] 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21295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What are the demographics of your workforce?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[Insert your answer here] 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21295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What benefits do you currently offer?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[Insert your answer here] 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21295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How much choice do employees currently have in terms of benefits?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[Insert your answer here] </a:t>
                      </a:r>
                      <a:endParaRPr sz="1200" dirty="0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67"/>
          <p:cNvSpPr txBox="1"/>
          <p:nvPr/>
        </p:nvSpPr>
        <p:spPr>
          <a:xfrm>
            <a:off x="342475" y="1077975"/>
            <a:ext cx="4040100" cy="29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80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A constantly updated collection of curated wellbeing content, helping you give your employees the resources they need to be happy and healthy. </a:t>
            </a:r>
            <a:endParaRPr sz="1600" b="1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Emphasise your company focus on wellbeing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Provide your people with a range of ad-free content covering everything from workout videos, to meditation guides, to talking therapies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Available anywhere, at any time — laptop, tablet, smartphone or smartwatch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61" name="Google Shape;661;p6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687" r="-4709" b="12411"/>
          <a:stretch/>
        </p:blipFill>
        <p:spPr>
          <a:xfrm>
            <a:off x="4483925" y="164900"/>
            <a:ext cx="4455900" cy="4629775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Wellness hub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68"/>
          <p:cNvSpPr txBox="1"/>
          <p:nvPr/>
        </p:nvSpPr>
        <p:spPr>
          <a:xfrm>
            <a:off x="342475" y="1077975"/>
            <a:ext cx="4103400" cy="31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80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A central place to showcase your culture </a:t>
            </a:r>
            <a:br>
              <a:rPr lang="en-GB" sz="1600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600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and people initiatives across locations.</a:t>
            </a:r>
            <a:endParaRPr sz="1800" b="1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Utilise a single source for all important news </a:t>
            </a:r>
            <a:b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and people initiatives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Link to key resources such as town hall recordings, company policies and company values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Create better cultural alignment across locations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Build better connections between employees </a:t>
            </a:r>
            <a:b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and senior leadership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Reduce the need to cascade news through </a:t>
            </a:r>
            <a:b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multiple layers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68" name="Google Shape;668;p6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1" t="-2869" r="-4812" b="6260"/>
          <a:stretch/>
        </p:blipFill>
        <p:spPr>
          <a:xfrm>
            <a:off x="4676600" y="235075"/>
            <a:ext cx="3857625" cy="4553250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Culture hub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69"/>
          <p:cNvSpPr txBox="1"/>
          <p:nvPr/>
        </p:nvSpPr>
        <p:spPr>
          <a:xfrm>
            <a:off x="342475" y="1077975"/>
            <a:ext cx="4376100" cy="3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80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Harmonise your EVP across locations </a:t>
            </a:r>
            <a:endParaRPr sz="1600" b="1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while minimising admin burden — saving you time, energy and money.</a:t>
            </a:r>
            <a:endParaRPr sz="1600" b="1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Seamlessly manage users from one global platform </a:t>
            </a:r>
            <a:b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and significantly reduce costs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Remove manual updates and automatically onboard/offboard by integrating with your HR directory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Integrate with your SSO provider for easy login 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Customise branding and benefits by team and region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Receive in-depth reporting on how the platform is used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5" name="Google Shape;675;p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Admin hub</a:t>
            </a:r>
            <a:endParaRPr/>
          </a:p>
        </p:txBody>
      </p:sp>
      <p:pic>
        <p:nvPicPr>
          <p:cNvPr id="676" name="Google Shape;676;p6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475" y="741825"/>
            <a:ext cx="3462996" cy="346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70"/>
          <p:cNvSpPr/>
          <p:nvPr/>
        </p:nvSpPr>
        <p:spPr>
          <a:xfrm>
            <a:off x="0" y="-6325"/>
            <a:ext cx="9177300" cy="5187900"/>
          </a:xfrm>
          <a:prstGeom prst="rect">
            <a:avLst/>
          </a:prstGeom>
          <a:gradFill>
            <a:gsLst>
              <a:gs pos="0">
                <a:srgbClr val="1F59D5"/>
              </a:gs>
              <a:gs pos="100000">
                <a:srgbClr val="21296C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</a:t>
            </a:r>
            <a:endParaRPr/>
          </a:p>
        </p:txBody>
      </p:sp>
      <p:pic>
        <p:nvPicPr>
          <p:cNvPr id="682" name="Google Shape;682;p7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308"/>
          <a:stretch/>
        </p:blipFill>
        <p:spPr>
          <a:xfrm>
            <a:off x="970800" y="2081000"/>
            <a:ext cx="7202400" cy="3100576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70"/>
          <p:cNvSpPr txBox="1">
            <a:spLocks noGrp="1"/>
          </p:cNvSpPr>
          <p:nvPr>
            <p:ph type="ctrTitle"/>
          </p:nvPr>
        </p:nvSpPr>
        <p:spPr>
          <a:xfrm>
            <a:off x="805200" y="1425"/>
            <a:ext cx="7533600" cy="16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</a:rPr>
              <a:t>Want to learn more about Perkbox? </a:t>
            </a:r>
            <a:endParaRPr sz="30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i="1"/>
              <a:t>Book a group demo today!</a:t>
            </a:r>
            <a:endParaRPr sz="3000" i="1"/>
          </a:p>
        </p:txBody>
      </p:sp>
      <p:sp>
        <p:nvSpPr>
          <p:cNvPr id="684" name="Google Shape;684;p70">
            <a:hlinkClick r:id="rId4"/>
          </p:cNvPr>
          <p:cNvSpPr/>
          <p:nvPr/>
        </p:nvSpPr>
        <p:spPr>
          <a:xfrm>
            <a:off x="3793775" y="1611475"/>
            <a:ext cx="1474416" cy="431460"/>
          </a:xfrm>
          <a:prstGeom prst="flowChartTerminator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Book a demo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Workforce survey</a:t>
            </a:r>
            <a:endParaRPr/>
          </a:p>
        </p:txBody>
      </p:sp>
      <p:sp>
        <p:nvSpPr>
          <p:cNvPr id="186" name="Google Shape;186;p32"/>
          <p:cNvSpPr txBox="1"/>
          <p:nvPr/>
        </p:nvSpPr>
        <p:spPr>
          <a:xfrm>
            <a:off x="311700" y="1123925"/>
            <a:ext cx="85206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rPr>
              <a:t>Create a survey to send out to your team. Here are some sample questions to get you started:</a:t>
            </a:r>
            <a:endParaRPr>
              <a:solidFill>
                <a:srgbClr val="21295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7" name="Google Shape;187;p32"/>
          <p:cNvSpPr/>
          <p:nvPr/>
        </p:nvSpPr>
        <p:spPr>
          <a:xfrm>
            <a:off x="375751" y="2681474"/>
            <a:ext cx="2613900" cy="710700"/>
          </a:xfrm>
          <a:prstGeom prst="roundRect">
            <a:avLst>
              <a:gd name="adj" fmla="val 7142"/>
            </a:avLst>
          </a:prstGeom>
          <a:solidFill>
            <a:srgbClr val="3DCC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What are your biggest lifestyle priorities?</a:t>
            </a:r>
            <a:endParaRPr sz="13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8" name="Google Shape;188;p32"/>
          <p:cNvSpPr/>
          <p:nvPr/>
        </p:nvSpPr>
        <p:spPr>
          <a:xfrm>
            <a:off x="3265050" y="1695395"/>
            <a:ext cx="2613900" cy="710700"/>
          </a:xfrm>
          <a:prstGeom prst="roundRect">
            <a:avLst>
              <a:gd name="adj" fmla="val 7142"/>
            </a:avLst>
          </a:prstGeom>
          <a:solidFill>
            <a:srgbClr val="212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What benefits do you value most?</a:t>
            </a:r>
            <a:endParaRPr sz="13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9" name="Google Shape;189;p32"/>
          <p:cNvSpPr/>
          <p:nvPr/>
        </p:nvSpPr>
        <p:spPr>
          <a:xfrm>
            <a:off x="375750" y="1695411"/>
            <a:ext cx="2613900" cy="710700"/>
          </a:xfrm>
          <a:prstGeom prst="roundRect">
            <a:avLst>
              <a:gd name="adj" fmla="val 714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What are your thoughts on our current benefits offering?</a:t>
            </a:r>
            <a:endParaRPr sz="13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0" name="Google Shape;190;p32"/>
          <p:cNvSpPr/>
          <p:nvPr/>
        </p:nvSpPr>
        <p:spPr>
          <a:xfrm>
            <a:off x="3265050" y="2681472"/>
            <a:ext cx="2613900" cy="710700"/>
          </a:xfrm>
          <a:prstGeom prst="roundRect">
            <a:avLst>
              <a:gd name="adj" fmla="val 7142"/>
            </a:avLst>
          </a:prstGeom>
          <a:solidFill>
            <a:srgbClr val="1F59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How important are choice and variety of benefits to you?</a:t>
            </a:r>
            <a:endParaRPr sz="13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1" name="Google Shape;191;p32"/>
          <p:cNvSpPr/>
          <p:nvPr/>
        </p:nvSpPr>
        <p:spPr>
          <a:xfrm>
            <a:off x="6154350" y="2681493"/>
            <a:ext cx="2613900" cy="710700"/>
          </a:xfrm>
          <a:prstGeom prst="roundRect">
            <a:avLst>
              <a:gd name="adj" fmla="val 7142"/>
            </a:avLst>
          </a:prstGeom>
          <a:solidFill>
            <a:srgbClr val="212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How often would you like the ability to change your benefits?</a:t>
            </a:r>
            <a:endParaRPr sz="13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2" name="Google Shape;192;p32"/>
          <p:cNvSpPr/>
          <p:nvPr/>
        </p:nvSpPr>
        <p:spPr>
          <a:xfrm>
            <a:off x="6154351" y="1695388"/>
            <a:ext cx="2613900" cy="710700"/>
          </a:xfrm>
          <a:prstGeom prst="roundRect">
            <a:avLst>
              <a:gd name="adj" fmla="val 7142"/>
            </a:avLst>
          </a:prstGeom>
          <a:solidFill>
            <a:srgbClr val="3DCC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What are your biggest lifestyle concerns?</a:t>
            </a:r>
            <a:endParaRPr sz="11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" name="Google Shape;193;p32"/>
          <p:cNvSpPr/>
          <p:nvPr/>
        </p:nvSpPr>
        <p:spPr>
          <a:xfrm>
            <a:off x="3265050" y="3667547"/>
            <a:ext cx="2613900" cy="710700"/>
          </a:xfrm>
          <a:prstGeom prst="roundRect">
            <a:avLst>
              <a:gd name="adj" fmla="val 714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Do you foresee your lifestyle priorities changing in the coming years?</a:t>
            </a:r>
            <a:endParaRPr sz="13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p32"/>
          <p:cNvSpPr/>
          <p:nvPr/>
        </p:nvSpPr>
        <p:spPr>
          <a:xfrm>
            <a:off x="375750" y="3667545"/>
            <a:ext cx="2613900" cy="710700"/>
          </a:xfrm>
          <a:prstGeom prst="roundRect">
            <a:avLst>
              <a:gd name="adj" fmla="val 7142"/>
            </a:avLst>
          </a:prstGeom>
          <a:solidFill>
            <a:srgbClr val="212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How well communicated do you think our existing benefits offering is?</a:t>
            </a:r>
            <a:endParaRPr sz="13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" name="Google Shape;195;p32"/>
          <p:cNvSpPr/>
          <p:nvPr/>
        </p:nvSpPr>
        <p:spPr>
          <a:xfrm>
            <a:off x="6154350" y="3667597"/>
            <a:ext cx="2613900" cy="710700"/>
          </a:xfrm>
          <a:prstGeom prst="roundRect">
            <a:avLst>
              <a:gd name="adj" fmla="val 7142"/>
            </a:avLst>
          </a:prstGeom>
          <a:solidFill>
            <a:srgbClr val="1F59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Are there any benefits you would like that we don’t offer?</a:t>
            </a:r>
            <a:endParaRPr sz="13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Key problems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1" name="Google Shape;201;p33"/>
          <p:cNvSpPr txBox="1"/>
          <p:nvPr/>
        </p:nvSpPr>
        <p:spPr>
          <a:xfrm>
            <a:off x="311700" y="1123925"/>
            <a:ext cx="85206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rPr>
              <a:t>Based on your </a:t>
            </a:r>
            <a:r>
              <a:rPr lang="en-GB" b="1"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rPr>
              <a:t>workplace analysis</a:t>
            </a:r>
            <a:r>
              <a:rPr lang="en-GB"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en-GB" b="1"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rPr>
              <a:t>survey findings</a:t>
            </a:r>
            <a:r>
              <a:rPr lang="en-GB"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rPr>
              <a:t> what are your key challenges?</a:t>
            </a:r>
            <a:endParaRPr>
              <a:solidFill>
                <a:srgbClr val="21295C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02" name="Google Shape;202;p33"/>
          <p:cNvGrpSpPr/>
          <p:nvPr/>
        </p:nvGrpSpPr>
        <p:grpSpPr>
          <a:xfrm>
            <a:off x="297473" y="3607627"/>
            <a:ext cx="8520500" cy="901479"/>
            <a:chOff x="1593000" y="2322568"/>
            <a:chExt cx="5957975" cy="643500"/>
          </a:xfrm>
        </p:grpSpPr>
        <p:sp>
          <p:nvSpPr>
            <p:cNvPr id="203" name="Google Shape;203;p33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4" name="Google Shape;204;p33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5" name="Google Shape;205;p33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[Outline your key problem here]</a:t>
              </a:r>
              <a:endParaRPr sz="1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D5DDF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600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03</a:t>
              </a:r>
              <a:endParaRPr sz="2600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endParaRPr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000"/>
                <a:buFont typeface="Lato"/>
                <a:buChar char="●"/>
              </a:pPr>
              <a:r>
                <a:rPr lang="en-GB" sz="1000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rPr>
                <a:t>[Note about key problem] </a:t>
              </a:r>
              <a:endParaRPr sz="10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000"/>
                <a:buFont typeface="Lato"/>
                <a:buChar char="●"/>
              </a:pPr>
              <a:r>
                <a:rPr lang="en-GB" sz="1000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rPr>
                <a:t>[Note about key problem] </a:t>
              </a:r>
              <a:endParaRPr sz="10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000"/>
                <a:buFont typeface="Lato"/>
                <a:buChar char="●"/>
              </a:pPr>
              <a:r>
                <a:rPr lang="en-GB" sz="1000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rPr>
                <a:t>[Note about key problem] </a:t>
              </a:r>
              <a:endParaRPr sz="10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10" name="Google Shape;210;p33"/>
          <p:cNvGrpSpPr/>
          <p:nvPr/>
        </p:nvGrpSpPr>
        <p:grpSpPr>
          <a:xfrm>
            <a:off x="297473" y="2689881"/>
            <a:ext cx="8520500" cy="901479"/>
            <a:chOff x="1593000" y="2322568"/>
            <a:chExt cx="5957975" cy="643500"/>
          </a:xfrm>
        </p:grpSpPr>
        <p:sp>
          <p:nvSpPr>
            <p:cNvPr id="211" name="Google Shape;211;p33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2" name="Google Shape;212;p33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3" name="Google Shape;213;p33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[Outline your key problem here]</a:t>
              </a:r>
              <a:endParaRPr sz="1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D5DDF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600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02</a:t>
              </a:r>
              <a:endParaRPr sz="2600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endParaRPr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000"/>
                <a:buFont typeface="Lato"/>
                <a:buChar char="●"/>
              </a:pPr>
              <a:r>
                <a:rPr lang="en-GB" sz="1000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rPr>
                <a:t>[Note about key problem] </a:t>
              </a:r>
              <a:endParaRPr sz="10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000"/>
                <a:buFont typeface="Lato"/>
                <a:buChar char="●"/>
              </a:pPr>
              <a:r>
                <a:rPr lang="en-GB" sz="1000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rPr>
                <a:t>[Note about key problem] </a:t>
              </a:r>
              <a:endParaRPr sz="10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000"/>
                <a:buFont typeface="Lato"/>
                <a:buChar char="●"/>
              </a:pPr>
              <a:r>
                <a:rPr lang="en-GB" sz="1000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rPr>
                <a:t>[Note about key problem] </a:t>
              </a:r>
              <a:endParaRPr sz="10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18" name="Google Shape;218;p33"/>
          <p:cNvGrpSpPr/>
          <p:nvPr/>
        </p:nvGrpSpPr>
        <p:grpSpPr>
          <a:xfrm>
            <a:off x="297473" y="1772121"/>
            <a:ext cx="8520500" cy="901479"/>
            <a:chOff x="1593000" y="2322568"/>
            <a:chExt cx="5957975" cy="643500"/>
          </a:xfrm>
        </p:grpSpPr>
        <p:sp>
          <p:nvSpPr>
            <p:cNvPr id="219" name="Google Shape;219;p33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0" name="Google Shape;220;p33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3DC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1" name="Google Shape;221;p33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3DC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[Outline your key problem here]</a:t>
              </a:r>
              <a:endParaRPr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D5DDF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3DC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600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01</a:t>
              </a:r>
              <a:endParaRPr sz="26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000"/>
                <a:buFont typeface="Lato"/>
                <a:buChar char="●"/>
              </a:pPr>
              <a:r>
                <a:rPr lang="en-GB" sz="1000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rPr>
                <a:t>[Note about key problem] </a:t>
              </a:r>
              <a:endParaRPr sz="10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000"/>
                <a:buFont typeface="Lato"/>
                <a:buChar char="●"/>
              </a:pPr>
              <a:r>
                <a:rPr lang="en-GB" sz="1000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rPr>
                <a:t>[Note about key problem] </a:t>
              </a:r>
              <a:endParaRPr sz="10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000"/>
                <a:buFont typeface="Lato"/>
                <a:buChar char="●"/>
              </a:pPr>
              <a:r>
                <a:rPr lang="en-GB" sz="1000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rPr>
                <a:t>[Note about key problem] </a:t>
              </a:r>
              <a:endParaRPr sz="10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>
            <a:spLocks noGrp="1"/>
          </p:cNvSpPr>
          <p:nvPr>
            <p:ph type="ctrTitle"/>
          </p:nvPr>
        </p:nvSpPr>
        <p:spPr>
          <a:xfrm>
            <a:off x="805200" y="371975"/>
            <a:ext cx="7533600" cy="10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 Defining what success looks like</a:t>
            </a:r>
            <a:endParaRPr/>
          </a:p>
        </p:txBody>
      </p:sp>
      <p:pic>
        <p:nvPicPr>
          <p:cNvPr id="231" name="Google Shape;231;p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713" y="1367450"/>
            <a:ext cx="3242574" cy="324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DCCC7"/>
                </a:solidFill>
              </a:rPr>
              <a:t>[Insert problem 1 here]</a:t>
            </a:r>
            <a:endParaRPr>
              <a:solidFill>
                <a:srgbClr val="3DCCC7"/>
              </a:solidFill>
            </a:endParaRPr>
          </a:p>
        </p:txBody>
      </p:sp>
      <p:sp>
        <p:nvSpPr>
          <p:cNvPr id="237" name="Google Shape;237;p35"/>
          <p:cNvSpPr txBox="1"/>
          <p:nvPr/>
        </p:nvSpPr>
        <p:spPr>
          <a:xfrm>
            <a:off x="311700" y="1123925"/>
            <a:ext cx="85206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rPr>
              <a:t>Set a goal on how you’ll overcome your problem, how you intend to measure it and what sort of results you expect.</a:t>
            </a:r>
            <a:endParaRPr>
              <a:solidFill>
                <a:srgbClr val="21295C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38" name="Google Shape;238;p35"/>
          <p:cNvGrpSpPr/>
          <p:nvPr/>
        </p:nvGrpSpPr>
        <p:grpSpPr>
          <a:xfrm>
            <a:off x="2715225" y="2015619"/>
            <a:ext cx="2406443" cy="1942380"/>
            <a:chOff x="3071457" y="2013875"/>
            <a:chExt cx="1944600" cy="1569600"/>
          </a:xfrm>
        </p:grpSpPr>
        <p:sp>
          <p:nvSpPr>
            <p:cNvPr id="239" name="Google Shape;239;p35"/>
            <p:cNvSpPr/>
            <p:nvPr/>
          </p:nvSpPr>
          <p:spPr>
            <a:xfrm rot="10800000" flipH="1">
              <a:off x="3071457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41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0" name="Google Shape;240;p35"/>
            <p:cNvSpPr txBox="1"/>
            <p:nvPr/>
          </p:nvSpPr>
          <p:spPr>
            <a:xfrm>
              <a:off x="3316103" y="2256385"/>
              <a:ext cx="1451700" cy="2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METRIC</a:t>
              </a:r>
              <a:endParaRPr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1" name="Google Shape;241;p35"/>
            <p:cNvSpPr txBox="1"/>
            <p:nvPr/>
          </p:nvSpPr>
          <p:spPr>
            <a:xfrm>
              <a:off x="3316103" y="2516787"/>
              <a:ext cx="1451700" cy="71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0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[Add how you’re going to measure impact — what metrics will you track?]</a:t>
              </a:r>
              <a:endParaRPr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42" name="Google Shape;242;p35"/>
          <p:cNvGrpSpPr/>
          <p:nvPr/>
        </p:nvGrpSpPr>
        <p:grpSpPr>
          <a:xfrm>
            <a:off x="311736" y="2015619"/>
            <a:ext cx="2406443" cy="1942380"/>
            <a:chOff x="1126863" y="2013875"/>
            <a:chExt cx="1944600" cy="1569600"/>
          </a:xfrm>
        </p:grpSpPr>
        <p:sp>
          <p:nvSpPr>
            <p:cNvPr id="243" name="Google Shape;243;p35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3DC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4" name="Google Shape;244;p35"/>
            <p:cNvSpPr txBox="1"/>
            <p:nvPr/>
          </p:nvSpPr>
          <p:spPr>
            <a:xfrm>
              <a:off x="1351621" y="2256385"/>
              <a:ext cx="1451700" cy="260400"/>
            </a:xfrm>
            <a:prstGeom prst="rect">
              <a:avLst/>
            </a:prstGeom>
            <a:solidFill>
              <a:srgbClr val="3DCCC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GOAL</a:t>
              </a:r>
              <a:endParaRPr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5" name="Google Shape;245;p35"/>
            <p:cNvSpPr txBox="1"/>
            <p:nvPr/>
          </p:nvSpPr>
          <p:spPr>
            <a:xfrm>
              <a:off x="1351621" y="2516787"/>
              <a:ext cx="1451700" cy="711900"/>
            </a:xfrm>
            <a:prstGeom prst="rect">
              <a:avLst/>
            </a:prstGeom>
            <a:solidFill>
              <a:srgbClr val="3DCCC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0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[Add your goal here]</a:t>
              </a:r>
              <a:endParaRPr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46" name="Google Shape;246;p35"/>
          <p:cNvGrpSpPr/>
          <p:nvPr/>
        </p:nvGrpSpPr>
        <p:grpSpPr>
          <a:xfrm>
            <a:off x="5118573" y="2015619"/>
            <a:ext cx="3713985" cy="1942380"/>
            <a:chOff x="5015938" y="2013875"/>
            <a:chExt cx="3001200" cy="1569600"/>
          </a:xfrm>
        </p:grpSpPr>
        <p:sp>
          <p:nvSpPr>
            <p:cNvPr id="247" name="Google Shape;247;p35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2F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8" name="Google Shape;248;p35"/>
            <p:cNvSpPr txBox="1"/>
            <p:nvPr/>
          </p:nvSpPr>
          <p:spPr>
            <a:xfrm>
              <a:off x="5360222" y="2256386"/>
              <a:ext cx="2417100" cy="2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OUTCOME</a:t>
              </a:r>
              <a:endParaRPr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9" name="Google Shape;249;p35"/>
            <p:cNvSpPr txBox="1"/>
            <p:nvPr/>
          </p:nvSpPr>
          <p:spPr>
            <a:xfrm>
              <a:off x="5360222" y="2516786"/>
              <a:ext cx="2417100" cy="71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0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[Outline what outcomes you expect to see]</a:t>
              </a:r>
              <a:endParaRPr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50" name="Google Shape;250;p35"/>
          <p:cNvGrpSpPr/>
          <p:nvPr/>
        </p:nvGrpSpPr>
        <p:grpSpPr>
          <a:xfrm>
            <a:off x="4957024" y="2866206"/>
            <a:ext cx="323688" cy="322214"/>
            <a:chOff x="4858109" y="2631368"/>
            <a:chExt cx="316442" cy="315000"/>
          </a:xfrm>
        </p:grpSpPr>
        <p:sp>
          <p:nvSpPr>
            <p:cNvPr id="251" name="Google Shape;251;p35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2" name="Google Shape;252;p35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rgbClr val="41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GB">
                  <a:latin typeface="Lato"/>
                  <a:ea typeface="Lato"/>
                  <a:cs typeface="Lato"/>
                  <a:sym typeface="Lato"/>
                </a:rPr>
              </a:b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53" name="Google Shape;253;p35"/>
          <p:cNvGrpSpPr/>
          <p:nvPr/>
        </p:nvGrpSpPr>
        <p:grpSpPr>
          <a:xfrm>
            <a:off x="2559628" y="2866145"/>
            <a:ext cx="322177" cy="322177"/>
            <a:chOff x="3157188" y="909150"/>
            <a:chExt cx="470400" cy="470400"/>
          </a:xfrm>
        </p:grpSpPr>
        <p:sp>
          <p:nvSpPr>
            <p:cNvPr id="254" name="Google Shape;254;p35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5" name="Google Shape;255;p35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[Insert problem 2 here]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61" name="Google Shape;261;p36"/>
          <p:cNvSpPr txBox="1"/>
          <p:nvPr/>
        </p:nvSpPr>
        <p:spPr>
          <a:xfrm>
            <a:off x="311700" y="1123925"/>
            <a:ext cx="85206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rPr>
              <a:t>Set a goal on how you’ll overcome your problem, how you intend to measure it and what sort of results you expect.</a:t>
            </a:r>
            <a:endParaRPr>
              <a:solidFill>
                <a:srgbClr val="21295C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62" name="Google Shape;262;p36"/>
          <p:cNvGrpSpPr/>
          <p:nvPr/>
        </p:nvGrpSpPr>
        <p:grpSpPr>
          <a:xfrm>
            <a:off x="2715225" y="2015619"/>
            <a:ext cx="2406443" cy="1942380"/>
            <a:chOff x="3071457" y="2013875"/>
            <a:chExt cx="1944600" cy="1569600"/>
          </a:xfrm>
        </p:grpSpPr>
        <p:sp>
          <p:nvSpPr>
            <p:cNvPr id="263" name="Google Shape;263;p36"/>
            <p:cNvSpPr/>
            <p:nvPr/>
          </p:nvSpPr>
          <p:spPr>
            <a:xfrm rot="10800000" flipH="1">
              <a:off x="3071457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41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4" name="Google Shape;264;p36"/>
            <p:cNvSpPr txBox="1"/>
            <p:nvPr/>
          </p:nvSpPr>
          <p:spPr>
            <a:xfrm>
              <a:off x="3316103" y="2256385"/>
              <a:ext cx="1451700" cy="2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METRIC</a:t>
              </a:r>
              <a:endParaRPr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5" name="Google Shape;265;p36"/>
            <p:cNvSpPr txBox="1"/>
            <p:nvPr/>
          </p:nvSpPr>
          <p:spPr>
            <a:xfrm>
              <a:off x="3316103" y="2516787"/>
              <a:ext cx="1451700" cy="71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0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[Add how you’re going to measure impact — what metrics will you track?]</a:t>
              </a:r>
              <a:endParaRPr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66" name="Google Shape;266;p36"/>
          <p:cNvGrpSpPr/>
          <p:nvPr/>
        </p:nvGrpSpPr>
        <p:grpSpPr>
          <a:xfrm>
            <a:off x="311736" y="2015619"/>
            <a:ext cx="2406443" cy="1942380"/>
            <a:chOff x="1126863" y="2013875"/>
            <a:chExt cx="1944600" cy="1569600"/>
          </a:xfrm>
        </p:grpSpPr>
        <p:sp>
          <p:nvSpPr>
            <p:cNvPr id="267" name="Google Shape;267;p36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8" name="Google Shape;268;p36"/>
            <p:cNvSpPr txBox="1"/>
            <p:nvPr/>
          </p:nvSpPr>
          <p:spPr>
            <a:xfrm>
              <a:off x="1351621" y="2256385"/>
              <a:ext cx="1451700" cy="260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GOAL</a:t>
              </a:r>
              <a:endParaRPr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9" name="Google Shape;269;p36"/>
            <p:cNvSpPr txBox="1"/>
            <p:nvPr/>
          </p:nvSpPr>
          <p:spPr>
            <a:xfrm>
              <a:off x="1351621" y="2516787"/>
              <a:ext cx="1451700" cy="711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0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[Add your goal here]</a:t>
              </a:r>
              <a:endParaRPr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70" name="Google Shape;270;p36"/>
          <p:cNvGrpSpPr/>
          <p:nvPr/>
        </p:nvGrpSpPr>
        <p:grpSpPr>
          <a:xfrm>
            <a:off x="5118573" y="2015619"/>
            <a:ext cx="3713985" cy="1942380"/>
            <a:chOff x="5015938" y="2013875"/>
            <a:chExt cx="3001200" cy="1569600"/>
          </a:xfrm>
        </p:grpSpPr>
        <p:sp>
          <p:nvSpPr>
            <p:cNvPr id="271" name="Google Shape;271;p36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2F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2" name="Google Shape;272;p36"/>
            <p:cNvSpPr txBox="1"/>
            <p:nvPr/>
          </p:nvSpPr>
          <p:spPr>
            <a:xfrm>
              <a:off x="5360222" y="2256386"/>
              <a:ext cx="2417100" cy="2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OUTCOME</a:t>
              </a:r>
              <a:endParaRPr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3" name="Google Shape;273;p36"/>
            <p:cNvSpPr txBox="1"/>
            <p:nvPr/>
          </p:nvSpPr>
          <p:spPr>
            <a:xfrm>
              <a:off x="5360222" y="2516786"/>
              <a:ext cx="2417100" cy="71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0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[Outline what outcomes you expect to see]</a:t>
              </a:r>
              <a:endParaRPr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74" name="Google Shape;274;p36"/>
          <p:cNvGrpSpPr/>
          <p:nvPr/>
        </p:nvGrpSpPr>
        <p:grpSpPr>
          <a:xfrm>
            <a:off x="4957024" y="2866206"/>
            <a:ext cx="323688" cy="322214"/>
            <a:chOff x="4858109" y="2631368"/>
            <a:chExt cx="316442" cy="315000"/>
          </a:xfrm>
        </p:grpSpPr>
        <p:sp>
          <p:nvSpPr>
            <p:cNvPr id="275" name="Google Shape;275;p36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6" name="Google Shape;276;p36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rgbClr val="41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GB">
                  <a:latin typeface="Lato"/>
                  <a:ea typeface="Lato"/>
                  <a:cs typeface="Lato"/>
                  <a:sym typeface="Lato"/>
                </a:rPr>
              </a:b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77" name="Google Shape;277;p36"/>
          <p:cNvGrpSpPr/>
          <p:nvPr/>
        </p:nvGrpSpPr>
        <p:grpSpPr>
          <a:xfrm>
            <a:off x="2559628" y="2866145"/>
            <a:ext cx="322177" cy="322177"/>
            <a:chOff x="3157188" y="909150"/>
            <a:chExt cx="470400" cy="470400"/>
          </a:xfrm>
        </p:grpSpPr>
        <p:sp>
          <p:nvSpPr>
            <p:cNvPr id="278" name="Google Shape;278;p36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9" name="Google Shape;279;p36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3DCCC7"/>
      </a:dk1>
      <a:lt1>
        <a:srgbClr val="FFFFFF"/>
      </a:lt1>
      <a:dk2>
        <a:srgbClr val="595959"/>
      </a:dk2>
      <a:lt2>
        <a:srgbClr val="21295C"/>
      </a:lt2>
      <a:accent1>
        <a:srgbClr val="0496FF"/>
      </a:accent1>
      <a:accent2>
        <a:srgbClr val="C4FFF9"/>
      </a:accent2>
      <a:accent3>
        <a:srgbClr val="028090"/>
      </a:accent3>
      <a:accent4>
        <a:srgbClr val="00BD9D"/>
      </a:accent4>
      <a:accent5>
        <a:srgbClr val="52489C"/>
      </a:accent5>
      <a:accent6>
        <a:srgbClr val="FF495C"/>
      </a:accent6>
      <a:hlink>
        <a:srgbClr val="0496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kbox 2021">
  <a:themeElements>
    <a:clrScheme name="Simple Light">
      <a:dk1>
        <a:srgbClr val="0496FF"/>
      </a:dk1>
      <a:lt1>
        <a:srgbClr val="FFFFFF"/>
      </a:lt1>
      <a:dk2>
        <a:srgbClr val="595959"/>
      </a:dk2>
      <a:lt2>
        <a:srgbClr val="21295C"/>
      </a:lt2>
      <a:accent1>
        <a:srgbClr val="0496FF"/>
      </a:accent1>
      <a:accent2>
        <a:srgbClr val="C4EFEE"/>
      </a:accent2>
      <a:accent3>
        <a:srgbClr val="1F59D5"/>
      </a:accent3>
      <a:accent4>
        <a:srgbClr val="3DCCC7"/>
      </a:accent4>
      <a:accent5>
        <a:srgbClr val="00BD9D"/>
      </a:accent5>
      <a:accent6>
        <a:srgbClr val="FF4270"/>
      </a:accent6>
      <a:hlink>
        <a:srgbClr val="41AEC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2871</Words>
  <Application>Microsoft Office PowerPoint</Application>
  <PresentationFormat>On-screen Show (16:9)</PresentationFormat>
  <Paragraphs>406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Roboto</vt:lpstr>
      <vt:lpstr>Lato</vt:lpstr>
      <vt:lpstr>Lato Hairline</vt:lpstr>
      <vt:lpstr>Arial</vt:lpstr>
      <vt:lpstr>Dosis ExtraLight</vt:lpstr>
      <vt:lpstr>Simple Light</vt:lpstr>
      <vt:lpstr>Perkbox 2021</vt:lpstr>
      <vt:lpstr>Employee Benefits Plan</vt:lpstr>
      <vt:lpstr>About this template</vt:lpstr>
      <vt:lpstr>1. Understanding your workforce</vt:lpstr>
      <vt:lpstr>Analysis of your workforce</vt:lpstr>
      <vt:lpstr>Workforce survey</vt:lpstr>
      <vt:lpstr>Key problems</vt:lpstr>
      <vt:lpstr>2. Defining what success looks like</vt:lpstr>
      <vt:lpstr>[Insert problem 1 here]</vt:lpstr>
      <vt:lpstr>[Insert problem 2 here]</vt:lpstr>
      <vt:lpstr>[Insert problem 3 here]</vt:lpstr>
      <vt:lpstr>3. Setting and allocating budget</vt:lpstr>
      <vt:lpstr>Calculate your current costs </vt:lpstr>
      <vt:lpstr>Calculate your current costs</vt:lpstr>
      <vt:lpstr>Rough budget allocation</vt:lpstr>
      <vt:lpstr>4. Selecting the platform that’s right for you</vt:lpstr>
      <vt:lpstr>Variety of benefits and global choice comparison</vt:lpstr>
      <vt:lpstr>Harmonisation comparison</vt:lpstr>
      <vt:lpstr>User-friendly experience comparison</vt:lpstr>
      <vt:lpstr>Additional engagement assistance comparison</vt:lpstr>
      <vt:lpstr>Automations and integrations comparison</vt:lpstr>
      <vt:lpstr>Robust reporting comparison </vt:lpstr>
      <vt:lpstr>Data security comparison</vt:lpstr>
      <vt:lpstr>5. Getting managerial buy-in</vt:lpstr>
      <vt:lpstr>Your presentation to managers</vt:lpstr>
      <vt:lpstr>PowerPoint Presentation</vt:lpstr>
      <vt:lpstr>Perkbox work with amazing businesses</vt:lpstr>
      <vt:lpstr>The 2022 reality</vt:lpstr>
      <vt:lpstr>The HR resource drain</vt:lpstr>
      <vt:lpstr>PowerPoint Presentation</vt:lpstr>
      <vt:lpstr>How can Perkbox help you?</vt:lpstr>
      <vt:lpstr>The Perkbox platform</vt:lpstr>
      <vt:lpstr>The Perkbox platform</vt:lpstr>
      <vt:lpstr>Perks hub</vt:lpstr>
      <vt:lpstr>1000s of perks across the globe… </vt:lpstr>
      <vt:lpstr>Perks hub Flexi Perks</vt:lpstr>
      <vt:lpstr>What your Flexi points could buy</vt:lpstr>
      <vt:lpstr>Celebration hub</vt:lpstr>
      <vt:lpstr>PowerPoint Presentation</vt:lpstr>
      <vt:lpstr> NEW!  Supercharge your EVP with Global Reward</vt:lpstr>
      <vt:lpstr>Wellness hub</vt:lpstr>
      <vt:lpstr>Culture hub</vt:lpstr>
      <vt:lpstr>Admin hub</vt:lpstr>
      <vt:lpstr>Want to learn more about Perkbox?  Book a group demo today!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Gina Richard</cp:lastModifiedBy>
  <cp:revision>2</cp:revision>
  <dcterms:modified xsi:type="dcterms:W3CDTF">2025-04-24T09:58:42Z</dcterms:modified>
</cp:coreProperties>
</file>