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3" r:id="rId1"/>
    <p:sldMasterId id="2147483674" r:id="rId2"/>
  </p:sldMasterIdLst>
  <p:notesMasterIdLst>
    <p:notesMasterId r:id="rId44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</p:sldIdLst>
  <p:sldSz cx="9144000" cy="5143500" type="screen16x9"/>
  <p:notesSz cx="6858000" cy="9144000"/>
  <p:embeddedFontLst>
    <p:embeddedFont>
      <p:font typeface="Dosis ExtraLight" pitchFamily="2" charset="0"/>
      <p:regular r:id="rId45"/>
      <p:bold r:id="rId46"/>
    </p:embeddedFont>
    <p:embeddedFont>
      <p:font typeface="Lato" panose="020F0502020204030203" pitchFamily="34" charset="0"/>
      <p:regular r:id="rId47"/>
      <p:bold r:id="rId48"/>
      <p:italic r:id="rId49"/>
      <p:boldItalic r:id="rId50"/>
    </p:embeddedFont>
    <p:embeddedFont>
      <p:font typeface="Lato Hairline" panose="020B0604020202020204" charset="0"/>
      <p:regular r:id="rId51"/>
      <p:bold r:id="rId52"/>
      <p:italic r:id="rId53"/>
      <p:boldItalic r:id="rId54"/>
    </p:embeddedFont>
    <p:embeddedFont>
      <p:font typeface="Roboto" panose="02000000000000000000" pitchFamily="2" charset="0"/>
      <p:regular r:id="rId55"/>
      <p:bold r:id="rId56"/>
      <p:italic r:id="rId57"/>
      <p:boldItalic r:id="rId5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E28E9FEB-58D3-4546-B112-03A34A2E29C7}">
  <a:tblStyle styleId="{E28E9FEB-58D3-4546-B112-03A34A2E29C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9" d="100"/>
          <a:sy n="119" d="100"/>
        </p:scale>
        <p:origin x="418" y="9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font" Target="fonts/font3.fntdata"/><Relationship Id="rId50" Type="http://schemas.openxmlformats.org/officeDocument/2006/relationships/font" Target="fonts/font6.fntdata"/><Relationship Id="rId55" Type="http://schemas.openxmlformats.org/officeDocument/2006/relationships/font" Target="fonts/font11.fntdata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font" Target="fonts/font1.fntdata"/><Relationship Id="rId53" Type="http://schemas.openxmlformats.org/officeDocument/2006/relationships/font" Target="fonts/font9.fntdata"/><Relationship Id="rId58" Type="http://schemas.openxmlformats.org/officeDocument/2006/relationships/font" Target="fonts/font14.fntdata"/><Relationship Id="rId5" Type="http://schemas.openxmlformats.org/officeDocument/2006/relationships/slide" Target="slides/slide3.xml"/><Relationship Id="rId61" Type="http://schemas.openxmlformats.org/officeDocument/2006/relationships/theme" Target="theme/theme1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font" Target="fonts/font4.fntdata"/><Relationship Id="rId56" Type="http://schemas.openxmlformats.org/officeDocument/2006/relationships/font" Target="fonts/font12.fntdata"/><Relationship Id="rId8" Type="http://schemas.openxmlformats.org/officeDocument/2006/relationships/slide" Target="slides/slide6.xml"/><Relationship Id="rId51" Type="http://schemas.openxmlformats.org/officeDocument/2006/relationships/font" Target="fonts/font7.fntdata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font" Target="fonts/font2.fntdata"/><Relationship Id="rId59" Type="http://schemas.openxmlformats.org/officeDocument/2006/relationships/presProps" Target="pres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font" Target="fonts/font10.fntdata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font" Target="fonts/font5.fntdata"/><Relationship Id="rId57" Type="http://schemas.openxmlformats.org/officeDocument/2006/relationships/font" Target="fonts/font13.fntdata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notesMaster" Target="notesMasters/notesMaster1.xml"/><Relationship Id="rId52" Type="http://schemas.openxmlformats.org/officeDocument/2006/relationships/font" Target="fonts/font8.fntdata"/><Relationship Id="rId6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13fb481c145_0_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13fb481c145_0_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g13fb481c145_0_17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2" name="Google Shape;282;g13fb481c145_0_17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g13fb481c145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6" name="Google Shape;306;g13fb481c145_0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g1433a1f6984_0_11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2" name="Google Shape;312;g1433a1f6984_0_11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g1433a1f6984_0_12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9" name="Google Shape;319;g1433a1f6984_0_12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g1433a1f6984_0_11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6" name="Google Shape;326;g1433a1f6984_0_11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g13fb481c145_0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2" name="Google Shape;332;g13fb481c145_0_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g13edda0b48a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8" name="Google Shape;338;g13edda0b48a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g14954f624fa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4" name="Google Shape;344;g14954f624fa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g14954f624fa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0" name="Google Shape;350;g14954f624fa_0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g13edda0b48a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6" name="Google Shape;356;g13edda0b48a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142adb67363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142adb67363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g13edda0b48a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2" name="Google Shape;362;g13edda0b48a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g13fb481c145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8" name="Google Shape;368;g13fb481c145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g13fb481c145_0_17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4" name="Google Shape;374;g13fb481c145_0_17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g1433a1f6984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1" name="Google Shape;381;g1433a1f6984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b="1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g1433a1f6984_0_10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1" name="Google Shape;391;g1433a1f6984_0_10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g1433a1f6984_0_3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3" name="Google Shape;423;g1433a1f6984_0_3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g1433a1f6984_0_3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9" name="Google Shape;439;g1433a1f6984_0_3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g1433a1f6984_0_2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3" name="Google Shape;463;g1433a1f6984_0_2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b="1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g1433a1f6984_0_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0" name="Google Shape;470;g1433a1f6984_0_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Google Shape;482;g1433a1f6984_0_4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3" name="Google Shape;483;g1433a1f6984_0_4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e94975c0e7_0_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e94975c0e7_0_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Google Shape;491;g1433a1f6984_0_5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2" name="Google Shape;492;g1433a1f6984_0_5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Google Shape;507;g1433a1f6984_0_6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8" name="Google Shape;508;g1433a1f6984_0_6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Google Shape;514;g1433a1f6984_0_6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5" name="Google Shape;515;g1433a1f6984_0_6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914400" lvl="1" indent="-298450"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ts val="1100"/>
              <a:buChar char="○"/>
            </a:pP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Google Shape;521;g1433a1f6984_0_6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2" name="Google Shape;522;g1433a1f6984_0_6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" name="Google Shape;576;g1433a1f6984_0_7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7" name="Google Shape;577;g1433a1f6984_0_7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b="1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" name="Google Shape;595;g1433a1f6984_0_7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6" name="Google Shape;596;g1433a1f6984_0_7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1" name="Google Shape;631;g1433a1f6984_0_6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2" name="Google Shape;632;g1433a1f6984_0_6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8" name="Google Shape;638;g1433a1f6984_0_6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9" name="Google Shape;639;g1433a1f6984_0_6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" name="Google Shape;645;g1433a1f6984_0_6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6" name="Google Shape;646;g1433a1f6984_0_6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" name="Google Shape;652;g1433a1f6984_0_6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3" name="Google Shape;653;g1433a1f6984_0_6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914400" lvl="1" indent="-2984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</a:pP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13ed3b88f6a_0_1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g13ed3b88f6a_0_1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9" name="Google Shape;659;g1433a1f6984_0_8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0" name="Google Shape;660;g1433a1f6984_0_8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3DCCC7"/>
              </a:buClr>
              <a:buSzPts val="1100"/>
              <a:buFont typeface="Arial"/>
              <a:buNone/>
            </a:pPr>
            <a:endParaRPr sz="1050">
              <a:solidFill>
                <a:srgbClr val="3C4043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6" name="Google Shape;666;g143516476c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7" name="Google Shape;667;g143516476c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13fb481c145_0_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13fb481c145_0_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13fb481c145_0_13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g13fb481c145_0_13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13fb481c145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" name="Google Shape;228;g13fb481c145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13fb481c145_0_15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Google Shape;234;g13fb481c145_0_15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13fb481c145_0_17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8" name="Google Shape;258;g13fb481c145_0_17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oogle Shape;11;p2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0050" y="-30850"/>
            <a:ext cx="9185106" cy="5205202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805200" y="1667375"/>
            <a:ext cx="7533600" cy="138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CCC7"/>
              </a:buClr>
              <a:buSzPts val="3500"/>
              <a:buNone/>
              <a:defRPr sz="3500">
                <a:solidFill>
                  <a:srgbClr val="3DCCC7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311700" y="2959250"/>
            <a:ext cx="8520600" cy="46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Lato"/>
              <a:buNone/>
              <a:defRPr sz="2000" b="0" i="0" u="none" strike="noStrike" cap="non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8472450" y="4794498"/>
            <a:ext cx="548700" cy="33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5" name="Google Shape;15;p2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47422" y="1159265"/>
            <a:ext cx="1650151" cy="4044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column 1">
  <p:cSld name="MAIN_POINT_2">
    <p:bg>
      <p:bgPr>
        <a:solidFill>
          <a:srgbClr val="E8F1F2"/>
        </a:solidFill>
        <a:effectLst/>
      </p:bgPr>
    </p:bg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Google Shape;53;p11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2" cy="4833203"/>
          </a:xfrm>
          <a:prstGeom prst="rect">
            <a:avLst/>
          </a:prstGeom>
          <a:noFill/>
          <a:ln>
            <a:noFill/>
          </a:ln>
        </p:spPr>
      </p:pic>
      <p:sp>
        <p:nvSpPr>
          <p:cNvPr id="54" name="Google Shape;54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55" name="Google Shape;55;p11"/>
          <p:cNvSpPr txBox="1">
            <a:spLocks noGrp="1"/>
          </p:cNvSpPr>
          <p:nvPr>
            <p:ph type="subTitle" idx="1"/>
          </p:nvPr>
        </p:nvSpPr>
        <p:spPr>
          <a:xfrm>
            <a:off x="181275" y="450000"/>
            <a:ext cx="3631800" cy="3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0496FF"/>
                </a:solidFill>
                <a:latin typeface="Lato"/>
                <a:ea typeface="Lato"/>
                <a:cs typeface="Lato"/>
                <a:sym typeface="La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0496FF"/>
                </a:solidFill>
                <a:latin typeface="Lato"/>
                <a:ea typeface="Lato"/>
                <a:cs typeface="Lato"/>
                <a:sym typeface="Lat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0496FF"/>
                </a:solidFill>
                <a:latin typeface="Lato"/>
                <a:ea typeface="Lato"/>
                <a:cs typeface="Lato"/>
                <a:sym typeface="Lat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0496FF"/>
                </a:solidFill>
                <a:latin typeface="Lato"/>
                <a:ea typeface="Lato"/>
                <a:cs typeface="Lato"/>
                <a:sym typeface="Lat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0496FF"/>
                </a:solidFill>
                <a:latin typeface="Lato"/>
                <a:ea typeface="Lato"/>
                <a:cs typeface="Lato"/>
                <a:sym typeface="Lat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0496FF"/>
                </a:solidFill>
                <a:latin typeface="Lato"/>
                <a:ea typeface="Lato"/>
                <a:cs typeface="Lato"/>
                <a:sym typeface="Lat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0496FF"/>
                </a:solidFill>
                <a:latin typeface="Lato"/>
                <a:ea typeface="Lato"/>
                <a:cs typeface="Lato"/>
                <a:sym typeface="Lat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0496FF"/>
                </a:solidFill>
                <a:latin typeface="Lato"/>
                <a:ea typeface="Lato"/>
                <a:cs typeface="Lato"/>
                <a:sym typeface="Lat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0496FF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56" name="Google Shape;56;p11"/>
          <p:cNvSpPr txBox="1">
            <a:spLocks noGrp="1"/>
          </p:cNvSpPr>
          <p:nvPr>
            <p:ph type="body" idx="2"/>
          </p:nvPr>
        </p:nvSpPr>
        <p:spPr>
          <a:xfrm>
            <a:off x="181275" y="1069475"/>
            <a:ext cx="3979800" cy="311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3C3C"/>
              </a:buClr>
              <a:buSzPts val="1200"/>
              <a:buFont typeface="Lato"/>
              <a:buChar char="●"/>
              <a:defRPr sz="1200" b="0" i="0" u="none" strike="noStrike" cap="none">
                <a:solidFill>
                  <a:srgbClr val="3C3C3C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7" name="Google Shape;57;p11"/>
          <p:cNvSpPr txBox="1">
            <a:spLocks noGrp="1"/>
          </p:cNvSpPr>
          <p:nvPr>
            <p:ph type="subTitle" idx="3"/>
          </p:nvPr>
        </p:nvSpPr>
        <p:spPr>
          <a:xfrm>
            <a:off x="4611675" y="450000"/>
            <a:ext cx="3979800" cy="3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0496FF"/>
                </a:solidFill>
                <a:latin typeface="Lato"/>
                <a:ea typeface="Lato"/>
                <a:cs typeface="Lato"/>
                <a:sym typeface="La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0496FF"/>
                </a:solidFill>
                <a:latin typeface="Lato"/>
                <a:ea typeface="Lato"/>
                <a:cs typeface="Lato"/>
                <a:sym typeface="Lat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0496FF"/>
                </a:solidFill>
                <a:latin typeface="Lato"/>
                <a:ea typeface="Lato"/>
                <a:cs typeface="Lato"/>
                <a:sym typeface="Lat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0496FF"/>
                </a:solidFill>
                <a:latin typeface="Lato"/>
                <a:ea typeface="Lato"/>
                <a:cs typeface="Lato"/>
                <a:sym typeface="Lat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0496FF"/>
                </a:solidFill>
                <a:latin typeface="Lato"/>
                <a:ea typeface="Lato"/>
                <a:cs typeface="Lato"/>
                <a:sym typeface="Lat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0496FF"/>
                </a:solidFill>
                <a:latin typeface="Lato"/>
                <a:ea typeface="Lato"/>
                <a:cs typeface="Lato"/>
                <a:sym typeface="Lat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0496FF"/>
                </a:solidFill>
                <a:latin typeface="Lato"/>
                <a:ea typeface="Lato"/>
                <a:cs typeface="Lato"/>
                <a:sym typeface="Lat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0496FF"/>
                </a:solidFill>
                <a:latin typeface="Lato"/>
                <a:ea typeface="Lato"/>
                <a:cs typeface="Lato"/>
                <a:sym typeface="Lat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0496FF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58" name="Google Shape;58;p11"/>
          <p:cNvSpPr txBox="1">
            <a:spLocks noGrp="1"/>
          </p:cNvSpPr>
          <p:nvPr>
            <p:ph type="body" idx="4"/>
          </p:nvPr>
        </p:nvSpPr>
        <p:spPr>
          <a:xfrm>
            <a:off x="4611575" y="1016375"/>
            <a:ext cx="3979800" cy="311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3C3C"/>
              </a:buClr>
              <a:buSzPts val="1200"/>
              <a:buFont typeface="Lato"/>
              <a:buChar char="●"/>
              <a:defRPr sz="1200" b="0" i="0" u="none" strike="noStrike" cap="none">
                <a:solidFill>
                  <a:srgbClr val="3C3C3C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9" name="Google Shape;59;p11"/>
          <p:cNvSpPr/>
          <p:nvPr/>
        </p:nvSpPr>
        <p:spPr>
          <a:xfrm>
            <a:off x="100" y="4827875"/>
            <a:ext cx="9144000" cy="315600"/>
          </a:xfrm>
          <a:prstGeom prst="rect">
            <a:avLst/>
          </a:prstGeom>
          <a:solidFill>
            <a:srgbClr val="FE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0" name="Google Shape;60;p11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6075" y="4900550"/>
            <a:ext cx="662776" cy="1702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665">
          <p15:clr>
            <a:srgbClr val="FA7B17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_2_2">
  <p:cSld name="TITLE_2_2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63" name="Google Shape;63;p1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4" name="Google Shape;64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mmary">
  <p:cSld name="CUSTOM_1">
    <p:bg>
      <p:bgPr>
        <a:solidFill>
          <a:srgbClr val="E8F1F2"/>
        </a:solidFill>
        <a:effectLst/>
      </p:bgPr>
    </p:bg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Google Shape;66;p13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2" cy="4833203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13"/>
          <p:cNvSpPr txBox="1">
            <a:spLocks noGrp="1"/>
          </p:cNvSpPr>
          <p:nvPr>
            <p:ph type="title"/>
          </p:nvPr>
        </p:nvSpPr>
        <p:spPr>
          <a:xfrm>
            <a:off x="193550" y="450000"/>
            <a:ext cx="6382200" cy="63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400">
                <a:solidFill>
                  <a:srgbClr val="0496FF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rgbClr val="0496FF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rgbClr val="0496FF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rgbClr val="0496FF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rgbClr val="0496FF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rgbClr val="0496FF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rgbClr val="0496FF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rgbClr val="0496FF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rgbClr val="0496FF"/>
                </a:solidFill>
              </a:defRPr>
            </a:lvl9pPr>
          </a:lstStyle>
          <a:p>
            <a:endParaRPr/>
          </a:p>
        </p:txBody>
      </p:sp>
      <p:sp>
        <p:nvSpPr>
          <p:cNvPr id="68" name="Google Shape;68;p13"/>
          <p:cNvSpPr/>
          <p:nvPr/>
        </p:nvSpPr>
        <p:spPr>
          <a:xfrm>
            <a:off x="100" y="4827875"/>
            <a:ext cx="9144000" cy="315600"/>
          </a:xfrm>
          <a:prstGeom prst="rect">
            <a:avLst/>
          </a:prstGeom>
          <a:solidFill>
            <a:srgbClr val="FE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9" name="Google Shape;69;p13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6075" y="4900550"/>
            <a:ext cx="662776" cy="170251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13"/>
          <p:cNvSpPr txBox="1">
            <a:spLocks noGrp="1"/>
          </p:cNvSpPr>
          <p:nvPr>
            <p:ph type="subTitle" idx="1"/>
          </p:nvPr>
        </p:nvSpPr>
        <p:spPr>
          <a:xfrm>
            <a:off x="211125" y="1119200"/>
            <a:ext cx="7410600" cy="293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3D3D36"/>
                </a:solidFill>
                <a:latin typeface="Lato"/>
                <a:ea typeface="Lato"/>
                <a:cs typeface="Lato"/>
                <a:sym typeface="La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3D3D3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3D3D3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3D3D3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3D3D3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3D3D36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3D3D36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3D3D36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3D3D3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 points slide" type="secHead">
  <p:cSld name="SECTION_HEADER">
    <p:bg>
      <p:bgPr>
        <a:solidFill>
          <a:srgbClr val="E8F1F2"/>
        </a:solidFill>
        <a:effectLst/>
      </p:bgPr>
    </p:bg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Google Shape;72;p14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2" cy="4833203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74" name="Google Shape;74;p14"/>
          <p:cNvSpPr txBox="1"/>
          <p:nvPr/>
        </p:nvSpPr>
        <p:spPr>
          <a:xfrm>
            <a:off x="1524725" y="1629275"/>
            <a:ext cx="3000000" cy="3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" name="Google Shape;75;p14"/>
          <p:cNvSpPr txBox="1">
            <a:spLocks noGrp="1"/>
          </p:cNvSpPr>
          <p:nvPr>
            <p:ph type="subTitle" idx="1"/>
          </p:nvPr>
        </p:nvSpPr>
        <p:spPr>
          <a:xfrm>
            <a:off x="1524725" y="943475"/>
            <a:ext cx="2859000" cy="28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0496FF"/>
                </a:solidFill>
                <a:latin typeface="Lato"/>
                <a:ea typeface="Lato"/>
                <a:cs typeface="Lato"/>
                <a:sym typeface="La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496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496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496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496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496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496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496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496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6" name="Google Shape;76;p14"/>
          <p:cNvSpPr txBox="1">
            <a:spLocks noGrp="1"/>
          </p:cNvSpPr>
          <p:nvPr>
            <p:ph type="subTitle" idx="2"/>
          </p:nvPr>
        </p:nvSpPr>
        <p:spPr>
          <a:xfrm>
            <a:off x="1524725" y="1247800"/>
            <a:ext cx="2436300" cy="86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21295C"/>
                </a:solidFill>
                <a:latin typeface="Lato"/>
                <a:ea typeface="Lato"/>
                <a:cs typeface="Lato"/>
                <a:sym typeface="La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21295C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21295C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21295C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21295C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21295C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21295C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21295C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21295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7" name="Google Shape;77;p14"/>
          <p:cNvSpPr txBox="1">
            <a:spLocks noGrp="1"/>
          </p:cNvSpPr>
          <p:nvPr>
            <p:ph type="subTitle" idx="3"/>
          </p:nvPr>
        </p:nvSpPr>
        <p:spPr>
          <a:xfrm>
            <a:off x="4885425" y="926025"/>
            <a:ext cx="2859000" cy="28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0496FF"/>
                </a:solidFill>
                <a:latin typeface="Lato"/>
                <a:ea typeface="Lato"/>
                <a:cs typeface="Lato"/>
                <a:sym typeface="La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496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496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496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496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496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496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496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496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8" name="Google Shape;78;p14"/>
          <p:cNvSpPr txBox="1">
            <a:spLocks noGrp="1"/>
          </p:cNvSpPr>
          <p:nvPr>
            <p:ph type="subTitle" idx="4"/>
          </p:nvPr>
        </p:nvSpPr>
        <p:spPr>
          <a:xfrm>
            <a:off x="4885425" y="1230350"/>
            <a:ext cx="2436300" cy="86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21295C"/>
                </a:solidFill>
                <a:latin typeface="Lato"/>
                <a:ea typeface="Lato"/>
                <a:cs typeface="Lato"/>
                <a:sym typeface="La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21295C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21295C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21295C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21295C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21295C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21295C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21295C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21295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9" name="Google Shape;79;p14"/>
          <p:cNvSpPr txBox="1">
            <a:spLocks noGrp="1"/>
          </p:cNvSpPr>
          <p:nvPr>
            <p:ph type="subTitle" idx="5"/>
          </p:nvPr>
        </p:nvSpPr>
        <p:spPr>
          <a:xfrm>
            <a:off x="1524725" y="2506050"/>
            <a:ext cx="2859000" cy="28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0496FF"/>
                </a:solidFill>
                <a:latin typeface="Lato"/>
                <a:ea typeface="Lato"/>
                <a:cs typeface="Lato"/>
                <a:sym typeface="La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496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496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496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496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496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496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496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496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0" name="Google Shape;80;p14"/>
          <p:cNvSpPr txBox="1">
            <a:spLocks noGrp="1"/>
          </p:cNvSpPr>
          <p:nvPr>
            <p:ph type="subTitle" idx="6"/>
          </p:nvPr>
        </p:nvSpPr>
        <p:spPr>
          <a:xfrm>
            <a:off x="1524725" y="2810375"/>
            <a:ext cx="2436300" cy="86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21295C"/>
                </a:solidFill>
                <a:latin typeface="Lato"/>
                <a:ea typeface="Lato"/>
                <a:cs typeface="Lato"/>
                <a:sym typeface="La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21295C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21295C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21295C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21295C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21295C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21295C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21295C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21295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1" name="Google Shape;81;p14"/>
          <p:cNvSpPr txBox="1">
            <a:spLocks noGrp="1"/>
          </p:cNvSpPr>
          <p:nvPr>
            <p:ph type="subTitle" idx="7"/>
          </p:nvPr>
        </p:nvSpPr>
        <p:spPr>
          <a:xfrm>
            <a:off x="4885425" y="2506050"/>
            <a:ext cx="2859000" cy="28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0496FF"/>
                </a:solidFill>
                <a:latin typeface="Lato"/>
                <a:ea typeface="Lato"/>
                <a:cs typeface="Lato"/>
                <a:sym typeface="La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496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496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496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496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496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496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496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496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2" name="Google Shape;82;p14"/>
          <p:cNvSpPr txBox="1">
            <a:spLocks noGrp="1"/>
          </p:cNvSpPr>
          <p:nvPr>
            <p:ph type="subTitle" idx="8"/>
          </p:nvPr>
        </p:nvSpPr>
        <p:spPr>
          <a:xfrm>
            <a:off x="4885425" y="2810375"/>
            <a:ext cx="2436300" cy="86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21295C"/>
                </a:solidFill>
                <a:latin typeface="Lato"/>
                <a:ea typeface="Lato"/>
                <a:cs typeface="Lato"/>
                <a:sym typeface="La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21295C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21295C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21295C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21295C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21295C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21295C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21295C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21295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3" name="Google Shape;83;p14"/>
          <p:cNvSpPr/>
          <p:nvPr/>
        </p:nvSpPr>
        <p:spPr>
          <a:xfrm>
            <a:off x="100" y="4827875"/>
            <a:ext cx="9144000" cy="315600"/>
          </a:xfrm>
          <a:prstGeom prst="rect">
            <a:avLst/>
          </a:prstGeom>
          <a:solidFill>
            <a:srgbClr val="FE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4" name="Google Shape;84;p14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6075" y="4900550"/>
            <a:ext cx="662776" cy="1702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6"/>
          <p:cNvSpPr/>
          <p:nvPr/>
        </p:nvSpPr>
        <p:spPr>
          <a:xfrm>
            <a:off x="150" y="0"/>
            <a:ext cx="9144000" cy="4794600"/>
          </a:xfrm>
          <a:prstGeom prst="rect">
            <a:avLst/>
          </a:prstGeom>
          <a:gradFill>
            <a:gsLst>
              <a:gs pos="0">
                <a:srgbClr val="1F59D5"/>
              </a:gs>
              <a:gs pos="100000">
                <a:srgbClr val="21296C"/>
              </a:gs>
            </a:gsLst>
            <a:lin ang="8100019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16"/>
          <p:cNvSpPr txBox="1">
            <a:spLocks noGrp="1"/>
          </p:cNvSpPr>
          <p:nvPr>
            <p:ph type="sldNum" idx="12"/>
          </p:nvPr>
        </p:nvSpPr>
        <p:spPr>
          <a:xfrm>
            <a:off x="8472450" y="4794498"/>
            <a:ext cx="548700" cy="3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3" name="Google Shape;93;p16"/>
          <p:cNvPicPr preferRelativeResize="0"/>
          <p:nvPr/>
        </p:nvPicPr>
        <p:blipFill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47422" y="1159265"/>
            <a:ext cx="1650151" cy="404424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6"/>
          <p:cNvSpPr txBox="1">
            <a:spLocks noGrp="1"/>
          </p:cNvSpPr>
          <p:nvPr>
            <p:ph type="ctrTitle"/>
          </p:nvPr>
        </p:nvSpPr>
        <p:spPr>
          <a:xfrm>
            <a:off x="805200" y="1667375"/>
            <a:ext cx="7533600" cy="138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500"/>
              <a:buNone/>
              <a:defRPr sz="35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95" name="Google Shape;95;p16"/>
          <p:cNvSpPr txBox="1">
            <a:spLocks noGrp="1"/>
          </p:cNvSpPr>
          <p:nvPr>
            <p:ph type="subTitle" idx="1"/>
          </p:nvPr>
        </p:nvSpPr>
        <p:spPr>
          <a:xfrm>
            <a:off x="311700" y="2959250"/>
            <a:ext cx="8520600" cy="46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Lato"/>
              <a:buNone/>
              <a:defRPr sz="2000">
                <a:solidFill>
                  <a:srgbClr val="FEFFFF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3">
  <p:cSld name="TITLE_3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7"/>
          <p:cNvSpPr/>
          <p:nvPr/>
        </p:nvSpPr>
        <p:spPr>
          <a:xfrm>
            <a:off x="150" y="0"/>
            <a:ext cx="9144000" cy="4794600"/>
          </a:xfrm>
          <a:prstGeom prst="rect">
            <a:avLst/>
          </a:prstGeom>
          <a:gradFill>
            <a:gsLst>
              <a:gs pos="0">
                <a:srgbClr val="3DCCC7"/>
              </a:gs>
              <a:gs pos="100000">
                <a:srgbClr val="0496FF"/>
              </a:gs>
            </a:gsLst>
            <a:lin ang="8100019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17"/>
          <p:cNvSpPr txBox="1">
            <a:spLocks noGrp="1"/>
          </p:cNvSpPr>
          <p:nvPr>
            <p:ph type="ctrTitle"/>
          </p:nvPr>
        </p:nvSpPr>
        <p:spPr>
          <a:xfrm>
            <a:off x="805200" y="1667375"/>
            <a:ext cx="7533600" cy="138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500"/>
              <a:buNone/>
              <a:defRPr sz="35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99" name="Google Shape;99;p17"/>
          <p:cNvSpPr txBox="1">
            <a:spLocks noGrp="1"/>
          </p:cNvSpPr>
          <p:nvPr>
            <p:ph type="subTitle" idx="1"/>
          </p:nvPr>
        </p:nvSpPr>
        <p:spPr>
          <a:xfrm>
            <a:off x="311700" y="2959250"/>
            <a:ext cx="8520600" cy="46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Lato"/>
              <a:buNone/>
              <a:defRPr sz="20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100" name="Google Shape;100;p17"/>
          <p:cNvSpPr txBox="1">
            <a:spLocks noGrp="1"/>
          </p:cNvSpPr>
          <p:nvPr>
            <p:ph type="sldNum" idx="12"/>
          </p:nvPr>
        </p:nvSpPr>
        <p:spPr>
          <a:xfrm>
            <a:off x="8472450" y="4794498"/>
            <a:ext cx="548700" cy="3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01" name="Google Shape;101;p17"/>
          <p:cNvPicPr preferRelativeResize="0"/>
          <p:nvPr/>
        </p:nvPicPr>
        <p:blipFill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47422" y="1159265"/>
            <a:ext cx="1650151" cy="4044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2">
  <p:cSld name="TITLE_5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8"/>
          <p:cNvSpPr/>
          <p:nvPr/>
        </p:nvSpPr>
        <p:spPr>
          <a:xfrm>
            <a:off x="150" y="0"/>
            <a:ext cx="9144000" cy="4794600"/>
          </a:xfrm>
          <a:prstGeom prst="rect">
            <a:avLst/>
          </a:prstGeom>
          <a:gradFill>
            <a:gsLst>
              <a:gs pos="0">
                <a:srgbClr val="00BD9D"/>
              </a:gs>
              <a:gs pos="100000">
                <a:srgbClr val="1F59D5"/>
              </a:gs>
            </a:gsLst>
            <a:lin ang="1350003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18"/>
          <p:cNvSpPr txBox="1">
            <a:spLocks noGrp="1"/>
          </p:cNvSpPr>
          <p:nvPr>
            <p:ph type="sldNum" idx="12"/>
          </p:nvPr>
        </p:nvSpPr>
        <p:spPr>
          <a:xfrm>
            <a:off x="8472450" y="4794498"/>
            <a:ext cx="548700" cy="3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05" name="Google Shape;105;p18"/>
          <p:cNvPicPr preferRelativeResize="0"/>
          <p:nvPr/>
        </p:nvPicPr>
        <p:blipFill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47422" y="1159265"/>
            <a:ext cx="1650151" cy="404424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18"/>
          <p:cNvSpPr txBox="1">
            <a:spLocks noGrp="1"/>
          </p:cNvSpPr>
          <p:nvPr>
            <p:ph type="ctrTitle"/>
          </p:nvPr>
        </p:nvSpPr>
        <p:spPr>
          <a:xfrm>
            <a:off x="805200" y="1667375"/>
            <a:ext cx="7533600" cy="138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500"/>
              <a:buNone/>
              <a:defRPr sz="35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7" name="Google Shape;107;p18"/>
          <p:cNvSpPr txBox="1">
            <a:spLocks noGrp="1"/>
          </p:cNvSpPr>
          <p:nvPr>
            <p:ph type="subTitle" idx="1"/>
          </p:nvPr>
        </p:nvSpPr>
        <p:spPr>
          <a:xfrm>
            <a:off x="311700" y="2959250"/>
            <a:ext cx="8520600" cy="46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Lato"/>
              <a:buNone/>
              <a:defRPr sz="2000">
                <a:solidFill>
                  <a:srgbClr val="FEFFFF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3 2">
  <p:cSld name="TITLE_3_2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9"/>
          <p:cNvSpPr/>
          <p:nvPr/>
        </p:nvSpPr>
        <p:spPr>
          <a:xfrm>
            <a:off x="150" y="0"/>
            <a:ext cx="9144000" cy="4794600"/>
          </a:xfrm>
          <a:prstGeom prst="rect">
            <a:avLst/>
          </a:prstGeom>
          <a:gradFill>
            <a:gsLst>
              <a:gs pos="0">
                <a:srgbClr val="0496FF"/>
              </a:gs>
              <a:gs pos="100000">
                <a:srgbClr val="21295C"/>
              </a:gs>
            </a:gsLst>
            <a:lin ang="8100019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19"/>
          <p:cNvSpPr txBox="1">
            <a:spLocks noGrp="1"/>
          </p:cNvSpPr>
          <p:nvPr>
            <p:ph type="ctrTitle"/>
          </p:nvPr>
        </p:nvSpPr>
        <p:spPr>
          <a:xfrm>
            <a:off x="805200" y="1667375"/>
            <a:ext cx="7533600" cy="138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500"/>
              <a:buNone/>
              <a:defRPr sz="35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1" name="Google Shape;111;p19"/>
          <p:cNvSpPr txBox="1">
            <a:spLocks noGrp="1"/>
          </p:cNvSpPr>
          <p:nvPr>
            <p:ph type="subTitle" idx="1"/>
          </p:nvPr>
        </p:nvSpPr>
        <p:spPr>
          <a:xfrm>
            <a:off x="311700" y="2959250"/>
            <a:ext cx="8520600" cy="46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Lato"/>
              <a:buNone/>
              <a:defRPr sz="20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112" name="Google Shape;112;p19"/>
          <p:cNvSpPr txBox="1">
            <a:spLocks noGrp="1"/>
          </p:cNvSpPr>
          <p:nvPr>
            <p:ph type="sldNum" idx="12"/>
          </p:nvPr>
        </p:nvSpPr>
        <p:spPr>
          <a:xfrm>
            <a:off x="8472450" y="4794498"/>
            <a:ext cx="548700" cy="3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13" name="Google Shape;113;p19"/>
          <p:cNvPicPr preferRelativeResize="0"/>
          <p:nvPr/>
        </p:nvPicPr>
        <p:blipFill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47422" y="1159265"/>
            <a:ext cx="1650151" cy="4044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1">
  <p:cSld name="TITLE_6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0"/>
          <p:cNvSpPr/>
          <p:nvPr/>
        </p:nvSpPr>
        <p:spPr>
          <a:xfrm>
            <a:off x="150" y="0"/>
            <a:ext cx="9144000" cy="4794600"/>
          </a:xfrm>
          <a:prstGeom prst="rect">
            <a:avLst/>
          </a:prstGeom>
          <a:gradFill>
            <a:gsLst>
              <a:gs pos="0">
                <a:srgbClr val="1F59D5"/>
              </a:gs>
              <a:gs pos="100000">
                <a:srgbClr val="21296C"/>
              </a:gs>
            </a:gsLst>
            <a:lin ang="8100019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20"/>
          <p:cNvSpPr txBox="1">
            <a:spLocks noGrp="1"/>
          </p:cNvSpPr>
          <p:nvPr>
            <p:ph type="sldNum" idx="12"/>
          </p:nvPr>
        </p:nvSpPr>
        <p:spPr>
          <a:xfrm>
            <a:off x="8472450" y="4794498"/>
            <a:ext cx="548700" cy="3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17" name="Google Shape;117;p20"/>
          <p:cNvSpPr txBox="1">
            <a:spLocks noGrp="1"/>
          </p:cNvSpPr>
          <p:nvPr>
            <p:ph type="ctrTitle"/>
          </p:nvPr>
        </p:nvSpPr>
        <p:spPr>
          <a:xfrm>
            <a:off x="805200" y="1362575"/>
            <a:ext cx="7533600" cy="138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500"/>
              <a:buNone/>
              <a:defRPr sz="35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8" name="Google Shape;118;p20"/>
          <p:cNvSpPr txBox="1">
            <a:spLocks noGrp="1"/>
          </p:cNvSpPr>
          <p:nvPr>
            <p:ph type="subTitle" idx="1"/>
          </p:nvPr>
        </p:nvSpPr>
        <p:spPr>
          <a:xfrm>
            <a:off x="311700" y="2654450"/>
            <a:ext cx="8520600" cy="46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Lato"/>
              <a:buNone/>
              <a:defRPr sz="2000">
                <a:solidFill>
                  <a:srgbClr val="FEFFFF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2 1">
  <p:cSld name="TITLE_5_1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1"/>
          <p:cNvSpPr/>
          <p:nvPr/>
        </p:nvSpPr>
        <p:spPr>
          <a:xfrm>
            <a:off x="150" y="0"/>
            <a:ext cx="9144000" cy="4794600"/>
          </a:xfrm>
          <a:prstGeom prst="rect">
            <a:avLst/>
          </a:prstGeom>
          <a:gradFill>
            <a:gsLst>
              <a:gs pos="0">
                <a:srgbClr val="00BD9D"/>
              </a:gs>
              <a:gs pos="100000">
                <a:srgbClr val="1F59D5"/>
              </a:gs>
            </a:gsLst>
            <a:lin ang="1350003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21"/>
          <p:cNvSpPr txBox="1">
            <a:spLocks noGrp="1"/>
          </p:cNvSpPr>
          <p:nvPr>
            <p:ph type="sldNum" idx="12"/>
          </p:nvPr>
        </p:nvSpPr>
        <p:spPr>
          <a:xfrm>
            <a:off x="8472450" y="4794498"/>
            <a:ext cx="548700" cy="3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22" name="Google Shape;122;p21"/>
          <p:cNvSpPr txBox="1">
            <a:spLocks noGrp="1"/>
          </p:cNvSpPr>
          <p:nvPr>
            <p:ph type="ctrTitle"/>
          </p:nvPr>
        </p:nvSpPr>
        <p:spPr>
          <a:xfrm>
            <a:off x="805200" y="1362575"/>
            <a:ext cx="7533600" cy="138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500"/>
              <a:buNone/>
              <a:defRPr sz="35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23" name="Google Shape;123;p21"/>
          <p:cNvSpPr txBox="1">
            <a:spLocks noGrp="1"/>
          </p:cNvSpPr>
          <p:nvPr>
            <p:ph type="subTitle" idx="1"/>
          </p:nvPr>
        </p:nvSpPr>
        <p:spPr>
          <a:xfrm>
            <a:off x="311700" y="2654450"/>
            <a:ext cx="8520600" cy="46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Lato"/>
              <a:buNone/>
              <a:defRPr sz="2000">
                <a:solidFill>
                  <a:srgbClr val="FEFFFF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96FF"/>
              </a:buClr>
              <a:buSzPts val="2800"/>
              <a:buNone/>
              <a:defRPr>
                <a:solidFill>
                  <a:srgbClr val="0496FF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96FF"/>
              </a:buClr>
              <a:buSzPts val="2800"/>
              <a:buNone/>
              <a:defRPr>
                <a:solidFill>
                  <a:srgbClr val="0496FF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96FF"/>
              </a:buClr>
              <a:buSzPts val="2800"/>
              <a:buNone/>
              <a:defRPr>
                <a:solidFill>
                  <a:srgbClr val="0496FF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96FF"/>
              </a:buClr>
              <a:buSzPts val="2800"/>
              <a:buNone/>
              <a:defRPr>
                <a:solidFill>
                  <a:srgbClr val="0496FF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96FF"/>
              </a:buClr>
              <a:buSzPts val="2800"/>
              <a:buNone/>
              <a:defRPr>
                <a:solidFill>
                  <a:srgbClr val="0496FF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96FF"/>
              </a:buClr>
              <a:buSzPts val="2800"/>
              <a:buNone/>
              <a:defRPr>
                <a:solidFill>
                  <a:srgbClr val="0496FF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96FF"/>
              </a:buClr>
              <a:buSzPts val="2800"/>
              <a:buNone/>
              <a:defRPr>
                <a:solidFill>
                  <a:srgbClr val="0496FF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96FF"/>
              </a:buClr>
              <a:buSzPts val="2800"/>
              <a:buNone/>
              <a:defRPr>
                <a:solidFill>
                  <a:srgbClr val="0496FF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4660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C3C3C"/>
              </a:buClr>
              <a:buSzPts val="1400"/>
              <a:buFont typeface="Lato"/>
              <a:buChar char="●"/>
              <a:defRPr sz="1400" b="0" i="0" u="none" strike="noStrike" cap="none">
                <a:solidFill>
                  <a:srgbClr val="3C3C3C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C3C3C"/>
              </a:buClr>
              <a:buSzPts val="1400"/>
              <a:buFont typeface="Lato"/>
              <a:buChar char="○"/>
              <a:defRPr sz="1400" b="0" i="0" u="none" strike="noStrike" cap="none">
                <a:solidFill>
                  <a:srgbClr val="3C3C3C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C3C3C"/>
              </a:buClr>
              <a:buSzPts val="1400"/>
              <a:buFont typeface="Lato"/>
              <a:buChar char="■"/>
              <a:defRPr sz="1400" b="0" i="0" u="none" strike="noStrike" cap="none">
                <a:solidFill>
                  <a:srgbClr val="3C3C3C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C3C3C"/>
              </a:buClr>
              <a:buSzPts val="1400"/>
              <a:buFont typeface="Lato"/>
              <a:buChar char="●"/>
              <a:defRPr sz="1400" b="0" i="0" u="none" strike="noStrike" cap="none">
                <a:solidFill>
                  <a:srgbClr val="3C3C3C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C3C3C"/>
              </a:buClr>
              <a:buSzPts val="1400"/>
              <a:buFont typeface="Lato"/>
              <a:buChar char="○"/>
              <a:defRPr sz="1400" b="0" i="0" u="none" strike="noStrike" cap="none">
                <a:solidFill>
                  <a:srgbClr val="3C3C3C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C3C3C"/>
              </a:buClr>
              <a:buSzPts val="1400"/>
              <a:buFont typeface="Lato"/>
              <a:buChar char="■"/>
              <a:defRPr sz="1400" b="0" i="0" u="none" strike="noStrike" cap="none">
                <a:solidFill>
                  <a:srgbClr val="3C3C3C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C3C3C"/>
              </a:buClr>
              <a:buSzPts val="1400"/>
              <a:buFont typeface="Lato"/>
              <a:buChar char="●"/>
              <a:defRPr sz="1400" b="0" i="0" u="none" strike="noStrike" cap="none">
                <a:solidFill>
                  <a:srgbClr val="3C3C3C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C3C3C"/>
              </a:buClr>
              <a:buSzPts val="1400"/>
              <a:buFont typeface="Lato"/>
              <a:buChar char="○"/>
              <a:defRPr sz="1400" b="0" i="0" u="none" strike="noStrike" cap="none">
                <a:solidFill>
                  <a:srgbClr val="3C3C3C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C3C3C"/>
              </a:buClr>
              <a:buSzPts val="1400"/>
              <a:buFont typeface="Lato"/>
              <a:buChar char="■"/>
              <a:defRPr sz="1400" b="0" i="0" u="none" strike="noStrike" cap="none">
                <a:solidFill>
                  <a:srgbClr val="3C3C3C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ldNum" idx="12"/>
          </p:nvPr>
        </p:nvSpPr>
        <p:spPr>
          <a:xfrm>
            <a:off x="8472450" y="4794498"/>
            <a:ext cx="548700" cy="33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3 2 1">
  <p:cSld name="TITLE_3_2_1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2"/>
          <p:cNvSpPr/>
          <p:nvPr/>
        </p:nvSpPr>
        <p:spPr>
          <a:xfrm>
            <a:off x="150" y="0"/>
            <a:ext cx="9144000" cy="4794600"/>
          </a:xfrm>
          <a:prstGeom prst="rect">
            <a:avLst/>
          </a:prstGeom>
          <a:gradFill>
            <a:gsLst>
              <a:gs pos="0">
                <a:srgbClr val="0496FF"/>
              </a:gs>
              <a:gs pos="100000">
                <a:srgbClr val="21295C"/>
              </a:gs>
            </a:gsLst>
            <a:lin ang="8100019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22"/>
          <p:cNvSpPr txBox="1">
            <a:spLocks noGrp="1"/>
          </p:cNvSpPr>
          <p:nvPr>
            <p:ph type="ctrTitle"/>
          </p:nvPr>
        </p:nvSpPr>
        <p:spPr>
          <a:xfrm>
            <a:off x="805200" y="1362575"/>
            <a:ext cx="7533600" cy="138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500"/>
              <a:buNone/>
              <a:defRPr sz="35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27" name="Google Shape;127;p22"/>
          <p:cNvSpPr txBox="1">
            <a:spLocks noGrp="1"/>
          </p:cNvSpPr>
          <p:nvPr>
            <p:ph type="subTitle" idx="1"/>
          </p:nvPr>
        </p:nvSpPr>
        <p:spPr>
          <a:xfrm>
            <a:off x="311700" y="2654450"/>
            <a:ext cx="8520600" cy="46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Lato"/>
              <a:buNone/>
              <a:defRPr sz="20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128" name="Google Shape;128;p22"/>
          <p:cNvSpPr txBox="1">
            <a:spLocks noGrp="1"/>
          </p:cNvSpPr>
          <p:nvPr>
            <p:ph type="sldNum" idx="12"/>
          </p:nvPr>
        </p:nvSpPr>
        <p:spPr>
          <a:xfrm>
            <a:off x="8472450" y="4794498"/>
            <a:ext cx="548700" cy="3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3 1">
  <p:cSld name="TITLE_3_1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3"/>
          <p:cNvSpPr/>
          <p:nvPr/>
        </p:nvSpPr>
        <p:spPr>
          <a:xfrm>
            <a:off x="150" y="0"/>
            <a:ext cx="9144000" cy="4794600"/>
          </a:xfrm>
          <a:prstGeom prst="rect">
            <a:avLst/>
          </a:prstGeom>
          <a:gradFill>
            <a:gsLst>
              <a:gs pos="0">
                <a:srgbClr val="3DCCC7"/>
              </a:gs>
              <a:gs pos="100000">
                <a:srgbClr val="0496FF"/>
              </a:gs>
            </a:gsLst>
            <a:lin ang="8100019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23"/>
          <p:cNvSpPr txBox="1">
            <a:spLocks noGrp="1"/>
          </p:cNvSpPr>
          <p:nvPr>
            <p:ph type="ctrTitle"/>
          </p:nvPr>
        </p:nvSpPr>
        <p:spPr>
          <a:xfrm>
            <a:off x="805200" y="1362575"/>
            <a:ext cx="7533600" cy="138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500"/>
              <a:buNone/>
              <a:defRPr sz="35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32" name="Google Shape;132;p23"/>
          <p:cNvSpPr txBox="1">
            <a:spLocks noGrp="1"/>
          </p:cNvSpPr>
          <p:nvPr>
            <p:ph type="subTitle" idx="1"/>
          </p:nvPr>
        </p:nvSpPr>
        <p:spPr>
          <a:xfrm>
            <a:off x="311700" y="2654450"/>
            <a:ext cx="8520600" cy="46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Lato"/>
              <a:buNone/>
              <a:defRPr sz="20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133" name="Google Shape;133;p23"/>
          <p:cNvSpPr txBox="1">
            <a:spLocks noGrp="1"/>
          </p:cNvSpPr>
          <p:nvPr>
            <p:ph type="sldNum" idx="12"/>
          </p:nvPr>
        </p:nvSpPr>
        <p:spPr>
          <a:xfrm>
            <a:off x="8472450" y="4794498"/>
            <a:ext cx="548700" cy="3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600"/>
              <a:buNone/>
              <a:defRPr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36" name="Google Shape;136;p24"/>
          <p:cNvSpPr txBox="1">
            <a:spLocks noGrp="1"/>
          </p:cNvSpPr>
          <p:nvPr>
            <p:ph type="sldNum" idx="12"/>
          </p:nvPr>
        </p:nvSpPr>
        <p:spPr>
          <a:xfrm>
            <a:off x="8472450" y="4794498"/>
            <a:ext cx="548700" cy="3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37" name="Google Shape;137;p24"/>
          <p:cNvSpPr txBox="1">
            <a:spLocks noGrp="1"/>
          </p:cNvSpPr>
          <p:nvPr>
            <p:ph type="body" idx="1"/>
          </p:nvPr>
        </p:nvSpPr>
        <p:spPr>
          <a:xfrm>
            <a:off x="311700" y="1123925"/>
            <a:ext cx="8520600" cy="237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1295C"/>
              </a:buClr>
              <a:buSzPts val="1400"/>
              <a:buFont typeface="Lato"/>
              <a:buChar char="●"/>
              <a:defRPr>
                <a:solidFill>
                  <a:srgbClr val="21295C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175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1295C"/>
              </a:buClr>
              <a:buSzPts val="1400"/>
              <a:buFont typeface="Lato"/>
              <a:buChar char="○"/>
              <a:defRPr>
                <a:solidFill>
                  <a:srgbClr val="21295C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175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1295C"/>
              </a:buClr>
              <a:buSzPts val="1400"/>
              <a:buFont typeface="Lato"/>
              <a:buChar char="■"/>
              <a:defRPr>
                <a:solidFill>
                  <a:srgbClr val="21295C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175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1295C"/>
              </a:buClr>
              <a:buSzPts val="1400"/>
              <a:buFont typeface="Lato"/>
              <a:buChar char="●"/>
              <a:defRPr>
                <a:solidFill>
                  <a:srgbClr val="21295C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175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1295C"/>
              </a:buClr>
              <a:buSzPts val="1400"/>
              <a:buFont typeface="Lato"/>
              <a:buChar char="○"/>
              <a:defRPr>
                <a:solidFill>
                  <a:srgbClr val="21295C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175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1295C"/>
              </a:buClr>
              <a:buSzPts val="1400"/>
              <a:buFont typeface="Lato"/>
              <a:buChar char="■"/>
              <a:defRPr>
                <a:solidFill>
                  <a:srgbClr val="21295C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175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1295C"/>
              </a:buClr>
              <a:buSzPts val="1400"/>
              <a:buFont typeface="Lato"/>
              <a:buChar char="●"/>
              <a:defRPr>
                <a:solidFill>
                  <a:srgbClr val="21295C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3175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1295C"/>
              </a:buClr>
              <a:buSzPts val="1400"/>
              <a:buFont typeface="Lato"/>
              <a:buChar char="○"/>
              <a:defRPr>
                <a:solidFill>
                  <a:srgbClr val="21295C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3175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1295C"/>
              </a:buClr>
              <a:buSzPts val="1400"/>
              <a:buFont typeface="Lato"/>
              <a:buChar char="■"/>
              <a:defRPr>
                <a:solidFill>
                  <a:srgbClr val="21295C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1 1">
  <p:cSld name="TITLE_AND_BODY_1_1"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5"/>
          <p:cNvSpPr txBox="1">
            <a:spLocks noGrp="1"/>
          </p:cNvSpPr>
          <p:nvPr>
            <p:ph type="title"/>
          </p:nvPr>
        </p:nvSpPr>
        <p:spPr>
          <a:xfrm>
            <a:off x="311688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600"/>
              <a:buNone/>
              <a:defRPr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3DCCC7"/>
              </a:buClr>
              <a:buSzPts val="2800"/>
              <a:buNone/>
              <a:defRPr>
                <a:solidFill>
                  <a:srgbClr val="3DCCC7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3DCCC7"/>
              </a:buClr>
              <a:buSzPts val="2800"/>
              <a:buNone/>
              <a:defRPr>
                <a:solidFill>
                  <a:srgbClr val="3DCCC7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3DCCC7"/>
              </a:buClr>
              <a:buSzPts val="2800"/>
              <a:buNone/>
              <a:defRPr>
                <a:solidFill>
                  <a:srgbClr val="3DCCC7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3DCCC7"/>
              </a:buClr>
              <a:buSzPts val="2800"/>
              <a:buNone/>
              <a:defRPr>
                <a:solidFill>
                  <a:srgbClr val="3DCCC7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3DCCC7"/>
              </a:buClr>
              <a:buSzPts val="2800"/>
              <a:buNone/>
              <a:defRPr>
                <a:solidFill>
                  <a:srgbClr val="3DCCC7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3DCCC7"/>
              </a:buClr>
              <a:buSzPts val="2800"/>
              <a:buNone/>
              <a:defRPr>
                <a:solidFill>
                  <a:srgbClr val="3DCCC7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3DCCC7"/>
              </a:buClr>
              <a:buSzPts val="2800"/>
              <a:buNone/>
              <a:defRPr>
                <a:solidFill>
                  <a:srgbClr val="3DCCC7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3DCCC7"/>
              </a:buClr>
              <a:buSzPts val="2800"/>
              <a:buNone/>
              <a:defRPr>
                <a:solidFill>
                  <a:srgbClr val="3DCCC7"/>
                </a:solidFill>
              </a:defRPr>
            </a:lvl9pPr>
          </a:lstStyle>
          <a:p>
            <a:endParaRPr/>
          </a:p>
        </p:txBody>
      </p:sp>
      <p:sp>
        <p:nvSpPr>
          <p:cNvPr id="140" name="Google Shape;140;p25"/>
          <p:cNvSpPr txBox="1">
            <a:spLocks noGrp="1"/>
          </p:cNvSpPr>
          <p:nvPr>
            <p:ph type="sldNum" idx="12"/>
          </p:nvPr>
        </p:nvSpPr>
        <p:spPr>
          <a:xfrm>
            <a:off x="8472450" y="4794498"/>
            <a:ext cx="548700" cy="3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41" name="Google Shape;141;p25"/>
          <p:cNvSpPr txBox="1">
            <a:spLocks noGrp="1"/>
          </p:cNvSpPr>
          <p:nvPr>
            <p:ph type="subTitle" idx="1"/>
          </p:nvPr>
        </p:nvSpPr>
        <p:spPr>
          <a:xfrm>
            <a:off x="1698275" y="3210275"/>
            <a:ext cx="1608000" cy="65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Lato"/>
              <a:buNone/>
              <a:defRPr sz="1200">
                <a:solidFill>
                  <a:schemeClr val="lt2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Lato"/>
              <a:buNone/>
              <a:defRPr>
                <a:solidFill>
                  <a:schemeClr val="lt2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Lato"/>
              <a:buNone/>
              <a:defRPr>
                <a:solidFill>
                  <a:schemeClr val="lt2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Lato"/>
              <a:buNone/>
              <a:defRPr>
                <a:solidFill>
                  <a:schemeClr val="lt2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Lato"/>
              <a:buNone/>
              <a:defRPr>
                <a:solidFill>
                  <a:schemeClr val="lt2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Lato"/>
              <a:buNone/>
              <a:defRPr>
                <a:solidFill>
                  <a:schemeClr val="lt2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Lato"/>
              <a:buNone/>
              <a:defRPr>
                <a:solidFill>
                  <a:schemeClr val="lt2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Lato"/>
              <a:buNone/>
              <a:defRPr>
                <a:solidFill>
                  <a:schemeClr val="lt2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Lato"/>
              <a:buNone/>
              <a:defRPr>
                <a:solidFill>
                  <a:schemeClr val="lt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142" name="Google Shape;142;p25"/>
          <p:cNvSpPr txBox="1">
            <a:spLocks noGrp="1"/>
          </p:cNvSpPr>
          <p:nvPr>
            <p:ph type="subTitle" idx="2"/>
          </p:nvPr>
        </p:nvSpPr>
        <p:spPr>
          <a:xfrm>
            <a:off x="3767988" y="3210275"/>
            <a:ext cx="1608000" cy="65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Lato"/>
              <a:buNone/>
              <a:defRPr sz="1200">
                <a:solidFill>
                  <a:schemeClr val="lt2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Lato"/>
              <a:buNone/>
              <a:defRPr>
                <a:solidFill>
                  <a:schemeClr val="lt2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Lato"/>
              <a:buNone/>
              <a:defRPr>
                <a:solidFill>
                  <a:schemeClr val="lt2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Lato"/>
              <a:buNone/>
              <a:defRPr>
                <a:solidFill>
                  <a:schemeClr val="lt2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Lato"/>
              <a:buNone/>
              <a:defRPr>
                <a:solidFill>
                  <a:schemeClr val="lt2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Lato"/>
              <a:buNone/>
              <a:defRPr>
                <a:solidFill>
                  <a:schemeClr val="lt2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Lato"/>
              <a:buNone/>
              <a:defRPr>
                <a:solidFill>
                  <a:schemeClr val="lt2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Lato"/>
              <a:buNone/>
              <a:defRPr>
                <a:solidFill>
                  <a:schemeClr val="lt2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Lato"/>
              <a:buNone/>
              <a:defRPr>
                <a:solidFill>
                  <a:schemeClr val="lt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143" name="Google Shape;143;p25"/>
          <p:cNvSpPr txBox="1">
            <a:spLocks noGrp="1"/>
          </p:cNvSpPr>
          <p:nvPr>
            <p:ph type="subTitle" idx="3"/>
          </p:nvPr>
        </p:nvSpPr>
        <p:spPr>
          <a:xfrm>
            <a:off x="5837713" y="3210275"/>
            <a:ext cx="1608000" cy="65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Lato"/>
              <a:buNone/>
              <a:defRPr sz="1200">
                <a:solidFill>
                  <a:schemeClr val="lt2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Lato"/>
              <a:buNone/>
              <a:defRPr>
                <a:solidFill>
                  <a:schemeClr val="lt2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Lato"/>
              <a:buNone/>
              <a:defRPr>
                <a:solidFill>
                  <a:schemeClr val="lt2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Lato"/>
              <a:buNone/>
              <a:defRPr>
                <a:solidFill>
                  <a:schemeClr val="lt2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Lato"/>
              <a:buNone/>
              <a:defRPr>
                <a:solidFill>
                  <a:schemeClr val="lt2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Lato"/>
              <a:buNone/>
              <a:defRPr>
                <a:solidFill>
                  <a:schemeClr val="lt2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Lato"/>
              <a:buNone/>
              <a:defRPr>
                <a:solidFill>
                  <a:schemeClr val="lt2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Lato"/>
              <a:buNone/>
              <a:defRPr>
                <a:solidFill>
                  <a:schemeClr val="lt2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Lato"/>
              <a:buNone/>
              <a:defRPr>
                <a:solidFill>
                  <a:schemeClr val="lt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1">
  <p:cSld name="CUSTOM"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600"/>
              <a:buNone/>
              <a:defRPr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column">
  <p:cSld name="MAIN_POINT_1">
    <p:bg>
      <p:bgPr>
        <a:solidFill>
          <a:srgbClr val="E8F1F2"/>
        </a:solidFill>
        <a:effectLst/>
      </p:bgPr>
    </p:bg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48" name="Google Shape;148;p27"/>
          <p:cNvSpPr txBox="1">
            <a:spLocks noGrp="1"/>
          </p:cNvSpPr>
          <p:nvPr>
            <p:ph type="subTitle" idx="1"/>
          </p:nvPr>
        </p:nvSpPr>
        <p:spPr>
          <a:xfrm>
            <a:off x="181275" y="450000"/>
            <a:ext cx="3631800" cy="3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rgbClr val="0496FF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rgbClr val="0496FF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rgbClr val="0496FF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rgbClr val="0496FF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rgbClr val="0496FF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rgbClr val="0496FF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rgbClr val="0496FF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rgbClr val="0496FF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rgbClr val="0496FF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149" name="Google Shape;149;p27"/>
          <p:cNvSpPr txBox="1">
            <a:spLocks noGrp="1"/>
          </p:cNvSpPr>
          <p:nvPr>
            <p:ph type="body" idx="2"/>
          </p:nvPr>
        </p:nvSpPr>
        <p:spPr>
          <a:xfrm>
            <a:off x="181275" y="1069475"/>
            <a:ext cx="3979800" cy="311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Lato"/>
              <a:buChar char="●"/>
              <a:defRPr sz="1200">
                <a:solidFill>
                  <a:schemeClr val="lt2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Lato"/>
              <a:buChar char="○"/>
              <a:defRPr>
                <a:solidFill>
                  <a:schemeClr val="lt2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Lato"/>
              <a:buChar char="■"/>
              <a:defRPr>
                <a:solidFill>
                  <a:schemeClr val="lt2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Lato"/>
              <a:buChar char="●"/>
              <a:defRPr>
                <a:solidFill>
                  <a:schemeClr val="lt2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Lato"/>
              <a:buChar char="○"/>
              <a:defRPr>
                <a:solidFill>
                  <a:schemeClr val="lt2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Lato"/>
              <a:buChar char="■"/>
              <a:defRPr>
                <a:solidFill>
                  <a:schemeClr val="lt2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Lato"/>
              <a:buChar char="●"/>
              <a:defRPr>
                <a:solidFill>
                  <a:schemeClr val="lt2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Lato"/>
              <a:buChar char="○"/>
              <a:defRPr>
                <a:solidFill>
                  <a:schemeClr val="lt2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Lato"/>
              <a:buChar char="■"/>
              <a:defRPr>
                <a:solidFill>
                  <a:schemeClr val="lt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150" name="Google Shape;150;p27"/>
          <p:cNvSpPr txBox="1">
            <a:spLocks noGrp="1"/>
          </p:cNvSpPr>
          <p:nvPr>
            <p:ph type="subTitle" idx="3"/>
          </p:nvPr>
        </p:nvSpPr>
        <p:spPr>
          <a:xfrm>
            <a:off x="4611675" y="450000"/>
            <a:ext cx="3979800" cy="3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rgbClr val="0496FF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rgbClr val="0496FF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rgbClr val="0496FF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rgbClr val="0496FF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rgbClr val="0496FF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rgbClr val="0496FF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rgbClr val="0496FF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rgbClr val="0496FF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rgbClr val="0496FF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151" name="Google Shape;151;p27"/>
          <p:cNvSpPr txBox="1">
            <a:spLocks noGrp="1"/>
          </p:cNvSpPr>
          <p:nvPr>
            <p:ph type="body" idx="4"/>
          </p:nvPr>
        </p:nvSpPr>
        <p:spPr>
          <a:xfrm>
            <a:off x="4611575" y="1016375"/>
            <a:ext cx="3979800" cy="311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Lato"/>
              <a:buChar char="●"/>
              <a:defRPr sz="1200">
                <a:solidFill>
                  <a:schemeClr val="lt2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Lato"/>
              <a:buChar char="○"/>
              <a:defRPr>
                <a:solidFill>
                  <a:schemeClr val="lt2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Lato"/>
              <a:buChar char="■"/>
              <a:defRPr>
                <a:solidFill>
                  <a:schemeClr val="lt2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Lato"/>
              <a:buChar char="●"/>
              <a:defRPr>
                <a:solidFill>
                  <a:schemeClr val="lt2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Lato"/>
              <a:buChar char="○"/>
              <a:defRPr>
                <a:solidFill>
                  <a:schemeClr val="lt2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Lato"/>
              <a:buChar char="■"/>
              <a:defRPr>
                <a:solidFill>
                  <a:schemeClr val="lt2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Lato"/>
              <a:buChar char="●"/>
              <a:defRPr>
                <a:solidFill>
                  <a:schemeClr val="lt2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Lato"/>
              <a:buChar char="○"/>
              <a:defRPr>
                <a:solidFill>
                  <a:schemeClr val="lt2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Lato"/>
              <a:buChar char="■"/>
              <a:defRPr>
                <a:solidFill>
                  <a:schemeClr val="lt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152" name="Google Shape;152;p27"/>
          <p:cNvSpPr/>
          <p:nvPr/>
        </p:nvSpPr>
        <p:spPr>
          <a:xfrm>
            <a:off x="100" y="4827875"/>
            <a:ext cx="9144000" cy="315600"/>
          </a:xfrm>
          <a:prstGeom prst="rect">
            <a:avLst/>
          </a:prstGeom>
          <a:solidFill>
            <a:srgbClr val="FE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53" name="Google Shape;153;p27"/>
          <p:cNvPicPr preferRelativeResize="0"/>
          <p:nvPr/>
        </p:nvPicPr>
        <p:blipFill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6075" y="4900550"/>
            <a:ext cx="662776" cy="1702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665">
          <p15:clr>
            <a:srgbClr val="FA7B17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1">
  <p:cSld name="TITLE_AND_BODY_1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Google Shape;21;p4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6425" y="-38700"/>
            <a:ext cx="9176853" cy="4833203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CCC7"/>
              </a:buClr>
              <a:buSzPts val="2600"/>
              <a:buNone/>
              <a:defRPr>
                <a:solidFill>
                  <a:srgbClr val="3DCCC7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CCC7"/>
              </a:buClr>
              <a:buSzPts val="2800"/>
              <a:buNone/>
              <a:defRPr>
                <a:solidFill>
                  <a:srgbClr val="3DCCC7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CCC7"/>
              </a:buClr>
              <a:buSzPts val="2800"/>
              <a:buNone/>
              <a:defRPr>
                <a:solidFill>
                  <a:srgbClr val="3DCCC7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CCC7"/>
              </a:buClr>
              <a:buSzPts val="2800"/>
              <a:buNone/>
              <a:defRPr>
                <a:solidFill>
                  <a:srgbClr val="3DCCC7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CCC7"/>
              </a:buClr>
              <a:buSzPts val="2800"/>
              <a:buNone/>
              <a:defRPr>
                <a:solidFill>
                  <a:srgbClr val="3DCCC7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CCC7"/>
              </a:buClr>
              <a:buSzPts val="2800"/>
              <a:buNone/>
              <a:defRPr>
                <a:solidFill>
                  <a:srgbClr val="3DCCC7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CCC7"/>
              </a:buClr>
              <a:buSzPts val="2800"/>
              <a:buNone/>
              <a:defRPr>
                <a:solidFill>
                  <a:srgbClr val="3DCCC7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CCC7"/>
              </a:buClr>
              <a:buSzPts val="2800"/>
              <a:buNone/>
              <a:defRPr>
                <a:solidFill>
                  <a:srgbClr val="3DCCC7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CCC7"/>
              </a:buClr>
              <a:buSzPts val="2800"/>
              <a:buNone/>
              <a:defRPr>
                <a:solidFill>
                  <a:srgbClr val="3DCCC7"/>
                </a:solidFill>
              </a:defRPr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sldNum" idx="12"/>
          </p:nvPr>
        </p:nvSpPr>
        <p:spPr>
          <a:xfrm>
            <a:off x="8472450" y="4794498"/>
            <a:ext cx="548700" cy="33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body" idx="1"/>
          </p:nvPr>
        </p:nvSpPr>
        <p:spPr>
          <a:xfrm>
            <a:off x="311700" y="1123925"/>
            <a:ext cx="3954600" cy="237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Char char="●"/>
              <a:defRPr sz="14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Char char="○"/>
              <a:defRPr sz="14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Char char="■"/>
              <a:defRPr sz="14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Char char="●"/>
              <a:defRPr sz="14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Char char="○"/>
              <a:defRPr sz="14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Char char="■"/>
              <a:defRPr sz="14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Char char="●"/>
              <a:defRPr sz="14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Char char="○"/>
              <a:defRPr sz="14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Char char="■"/>
              <a:defRPr sz="14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"/>
          <p:cNvSpPr txBox="1">
            <a:spLocks noGrp="1"/>
          </p:cNvSpPr>
          <p:nvPr>
            <p:ph type="sldNum" idx="12"/>
          </p:nvPr>
        </p:nvSpPr>
        <p:spPr>
          <a:xfrm>
            <a:off x="8472450" y="4794498"/>
            <a:ext cx="548700" cy="33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27" name="Google Shape;27;p5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2" cy="4794502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95C"/>
              </a:buClr>
              <a:buSzPts val="2600"/>
              <a:buNone/>
              <a:defRPr>
                <a:solidFill>
                  <a:srgbClr val="21295C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95C"/>
              </a:buClr>
              <a:buSzPts val="2800"/>
              <a:buNone/>
              <a:defRPr>
                <a:solidFill>
                  <a:srgbClr val="21295C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95C"/>
              </a:buClr>
              <a:buSzPts val="2800"/>
              <a:buNone/>
              <a:defRPr>
                <a:solidFill>
                  <a:srgbClr val="21295C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95C"/>
              </a:buClr>
              <a:buSzPts val="2800"/>
              <a:buNone/>
              <a:defRPr>
                <a:solidFill>
                  <a:srgbClr val="21295C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95C"/>
              </a:buClr>
              <a:buSzPts val="2800"/>
              <a:buNone/>
              <a:defRPr>
                <a:solidFill>
                  <a:srgbClr val="21295C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95C"/>
              </a:buClr>
              <a:buSzPts val="2800"/>
              <a:buNone/>
              <a:defRPr>
                <a:solidFill>
                  <a:srgbClr val="21295C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95C"/>
              </a:buClr>
              <a:buSzPts val="2800"/>
              <a:buNone/>
              <a:defRPr>
                <a:solidFill>
                  <a:srgbClr val="21295C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95C"/>
              </a:buClr>
              <a:buSzPts val="2800"/>
              <a:buNone/>
              <a:defRPr>
                <a:solidFill>
                  <a:srgbClr val="21295C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95C"/>
              </a:buClr>
              <a:buSzPts val="2800"/>
              <a:buNone/>
              <a:defRPr>
                <a:solidFill>
                  <a:srgbClr val="21295C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1">
  <p:cSld name="CUSTOM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_2">
  <p:cSld name="TITLE_1_1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Google Shape;32;p7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286" y="0"/>
            <a:ext cx="9143429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Google Shape;33;p7"/>
          <p:cNvSpPr txBox="1">
            <a:spLocks noGrp="1"/>
          </p:cNvSpPr>
          <p:nvPr>
            <p:ph type="title"/>
          </p:nvPr>
        </p:nvSpPr>
        <p:spPr>
          <a:xfrm>
            <a:off x="2035050" y="1600725"/>
            <a:ext cx="5073900" cy="16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4800">
                <a:solidFill>
                  <a:srgbClr val="3DCCC7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600">
                <a:solidFill>
                  <a:srgbClr val="3DCCC7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600">
                <a:solidFill>
                  <a:srgbClr val="3DCCC7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600">
                <a:solidFill>
                  <a:srgbClr val="3DCCC7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600">
                <a:solidFill>
                  <a:srgbClr val="3DCCC7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600">
                <a:solidFill>
                  <a:srgbClr val="3DCCC7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600">
                <a:solidFill>
                  <a:srgbClr val="3DCCC7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600">
                <a:solidFill>
                  <a:srgbClr val="3DCCC7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600">
                <a:solidFill>
                  <a:srgbClr val="3DCCC7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subTitle" idx="1"/>
          </p:nvPr>
        </p:nvSpPr>
        <p:spPr>
          <a:xfrm>
            <a:off x="2591550" y="3379300"/>
            <a:ext cx="3960900" cy="45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35" name="Google Shape;35;p7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71187" y="979904"/>
            <a:ext cx="1401625" cy="344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1">
  <p:cSld name="TITLE_1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Google Shape;37;p8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8788" y="-38700"/>
            <a:ext cx="9201572" cy="4833203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Google Shape;38;p8"/>
          <p:cNvSpPr txBox="1">
            <a:spLocks noGrp="1"/>
          </p:cNvSpPr>
          <p:nvPr>
            <p:ph type="ctrTitle"/>
          </p:nvPr>
        </p:nvSpPr>
        <p:spPr>
          <a:xfrm>
            <a:off x="805200" y="1514975"/>
            <a:ext cx="7533600" cy="138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CCC7"/>
              </a:buClr>
              <a:buSzPts val="3500"/>
              <a:buNone/>
              <a:defRPr sz="3500">
                <a:solidFill>
                  <a:srgbClr val="3DCCC7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39" name="Google Shape;39;p8"/>
          <p:cNvSpPr txBox="1">
            <a:spLocks noGrp="1"/>
          </p:cNvSpPr>
          <p:nvPr>
            <p:ph type="sldNum" idx="12"/>
          </p:nvPr>
        </p:nvSpPr>
        <p:spPr>
          <a:xfrm>
            <a:off x="8472450" y="4794498"/>
            <a:ext cx="548700" cy="33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40" name="Google Shape;40;p8"/>
          <p:cNvSpPr txBox="1">
            <a:spLocks noGrp="1"/>
          </p:cNvSpPr>
          <p:nvPr>
            <p:ph type="subTitle" idx="1"/>
          </p:nvPr>
        </p:nvSpPr>
        <p:spPr>
          <a:xfrm>
            <a:off x="311700" y="2806850"/>
            <a:ext cx="8520600" cy="46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Lato"/>
              <a:buNone/>
              <a:defRPr sz="2000" b="0" i="0" u="none" strike="noStrike" cap="non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_AND_TWO_COLUMNS_1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Google Shape;42;p9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76200"/>
            <a:ext cx="9144002" cy="4833203"/>
          </a:xfrm>
          <a:prstGeom prst="rect">
            <a:avLst/>
          </a:prstGeom>
          <a:noFill/>
          <a:ln>
            <a:noFill/>
          </a:ln>
        </p:spPr>
      </p:pic>
      <p:sp>
        <p:nvSpPr>
          <p:cNvPr id="43" name="Google Shape;43;p9"/>
          <p:cNvSpPr txBox="1">
            <a:spLocks noGrp="1"/>
          </p:cNvSpPr>
          <p:nvPr>
            <p:ph type="sldNum" idx="12"/>
          </p:nvPr>
        </p:nvSpPr>
        <p:spPr>
          <a:xfrm>
            <a:off x="8472450" y="4794498"/>
            <a:ext cx="548700" cy="33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title"/>
          </p:nvPr>
        </p:nvSpPr>
        <p:spPr>
          <a:xfrm>
            <a:off x="311688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95C"/>
              </a:buClr>
              <a:buSzPts val="2600"/>
              <a:buNone/>
              <a:defRPr>
                <a:solidFill>
                  <a:srgbClr val="21295C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CCC7"/>
              </a:buClr>
              <a:buSzPts val="2800"/>
              <a:buNone/>
              <a:defRPr>
                <a:solidFill>
                  <a:srgbClr val="3DCCC7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CCC7"/>
              </a:buClr>
              <a:buSzPts val="2800"/>
              <a:buNone/>
              <a:defRPr>
                <a:solidFill>
                  <a:srgbClr val="3DCCC7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CCC7"/>
              </a:buClr>
              <a:buSzPts val="2800"/>
              <a:buNone/>
              <a:defRPr>
                <a:solidFill>
                  <a:srgbClr val="3DCCC7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CCC7"/>
              </a:buClr>
              <a:buSzPts val="2800"/>
              <a:buNone/>
              <a:defRPr>
                <a:solidFill>
                  <a:srgbClr val="3DCCC7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CCC7"/>
              </a:buClr>
              <a:buSzPts val="2800"/>
              <a:buNone/>
              <a:defRPr>
                <a:solidFill>
                  <a:srgbClr val="3DCCC7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CCC7"/>
              </a:buClr>
              <a:buSzPts val="2800"/>
              <a:buNone/>
              <a:defRPr>
                <a:solidFill>
                  <a:srgbClr val="3DCCC7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CCC7"/>
              </a:buClr>
              <a:buSzPts val="2800"/>
              <a:buNone/>
              <a:defRPr>
                <a:solidFill>
                  <a:srgbClr val="3DCCC7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CCC7"/>
              </a:buClr>
              <a:buSzPts val="2800"/>
              <a:buNone/>
              <a:defRPr>
                <a:solidFill>
                  <a:srgbClr val="3DCCC7"/>
                </a:solidFill>
              </a:defRPr>
            </a:lvl9pPr>
          </a:lstStyle>
          <a:p>
            <a:endParaRPr/>
          </a:p>
        </p:txBody>
      </p:sp>
      <p:sp>
        <p:nvSpPr>
          <p:cNvPr id="45" name="Google Shape;45;p9"/>
          <p:cNvSpPr txBox="1">
            <a:spLocks noGrp="1"/>
          </p:cNvSpPr>
          <p:nvPr>
            <p:ph type="subTitle" idx="1"/>
          </p:nvPr>
        </p:nvSpPr>
        <p:spPr>
          <a:xfrm>
            <a:off x="1698275" y="3210275"/>
            <a:ext cx="1608000" cy="65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3C3C"/>
              </a:buClr>
              <a:buSzPts val="1200"/>
              <a:buFont typeface="Lato"/>
              <a:buNone/>
              <a:defRPr sz="1200" b="0" i="0" u="none" strike="noStrike" cap="none">
                <a:solidFill>
                  <a:srgbClr val="3C3C3C"/>
                </a:solidFill>
                <a:latin typeface="Lato"/>
                <a:ea typeface="Lato"/>
                <a:cs typeface="Lato"/>
                <a:sym typeface="La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3C3C"/>
              </a:buClr>
              <a:buSzPts val="1400"/>
              <a:buFont typeface="Lato"/>
              <a:buNone/>
              <a:defRPr sz="1400" b="0" i="0" u="none" strike="noStrike" cap="none">
                <a:solidFill>
                  <a:srgbClr val="3C3C3C"/>
                </a:solidFill>
                <a:latin typeface="Lato"/>
                <a:ea typeface="Lato"/>
                <a:cs typeface="Lato"/>
                <a:sym typeface="Lat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3C3C"/>
              </a:buClr>
              <a:buSzPts val="1400"/>
              <a:buFont typeface="Lato"/>
              <a:buNone/>
              <a:defRPr sz="1400" b="0" i="0" u="none" strike="noStrike" cap="none">
                <a:solidFill>
                  <a:srgbClr val="3C3C3C"/>
                </a:solidFill>
                <a:latin typeface="Lato"/>
                <a:ea typeface="Lato"/>
                <a:cs typeface="Lato"/>
                <a:sym typeface="Lat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3C3C"/>
              </a:buClr>
              <a:buSzPts val="1400"/>
              <a:buFont typeface="Lato"/>
              <a:buNone/>
              <a:defRPr sz="1400" b="0" i="0" u="none" strike="noStrike" cap="none">
                <a:solidFill>
                  <a:srgbClr val="3C3C3C"/>
                </a:solidFill>
                <a:latin typeface="Lato"/>
                <a:ea typeface="Lato"/>
                <a:cs typeface="Lato"/>
                <a:sym typeface="Lat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3C3C"/>
              </a:buClr>
              <a:buSzPts val="1400"/>
              <a:buFont typeface="Lato"/>
              <a:buNone/>
              <a:defRPr sz="1400" b="0" i="0" u="none" strike="noStrike" cap="none">
                <a:solidFill>
                  <a:srgbClr val="3C3C3C"/>
                </a:solidFill>
                <a:latin typeface="Lato"/>
                <a:ea typeface="Lato"/>
                <a:cs typeface="Lato"/>
                <a:sym typeface="Lat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3C3C"/>
              </a:buClr>
              <a:buSzPts val="1400"/>
              <a:buFont typeface="Lato"/>
              <a:buNone/>
              <a:defRPr sz="1400" b="0" i="0" u="none" strike="noStrike" cap="none">
                <a:solidFill>
                  <a:srgbClr val="3C3C3C"/>
                </a:solidFill>
                <a:latin typeface="Lato"/>
                <a:ea typeface="Lato"/>
                <a:cs typeface="Lato"/>
                <a:sym typeface="Lat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3C3C"/>
              </a:buClr>
              <a:buSzPts val="1400"/>
              <a:buFont typeface="Lato"/>
              <a:buNone/>
              <a:defRPr sz="1400" b="0" i="0" u="none" strike="noStrike" cap="none">
                <a:solidFill>
                  <a:srgbClr val="3C3C3C"/>
                </a:solidFill>
                <a:latin typeface="Lato"/>
                <a:ea typeface="Lato"/>
                <a:cs typeface="Lato"/>
                <a:sym typeface="Lat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3C3C"/>
              </a:buClr>
              <a:buSzPts val="1400"/>
              <a:buFont typeface="Lato"/>
              <a:buNone/>
              <a:defRPr sz="1400" b="0" i="0" u="none" strike="noStrike" cap="none">
                <a:solidFill>
                  <a:srgbClr val="3C3C3C"/>
                </a:solidFill>
                <a:latin typeface="Lato"/>
                <a:ea typeface="Lato"/>
                <a:cs typeface="Lato"/>
                <a:sym typeface="Lat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3C3C"/>
              </a:buClr>
              <a:buSzPts val="1400"/>
              <a:buFont typeface="Lato"/>
              <a:buNone/>
              <a:defRPr sz="1400" b="0" i="0" u="none" strike="noStrike" cap="none">
                <a:solidFill>
                  <a:srgbClr val="3C3C3C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46" name="Google Shape;46;p9"/>
          <p:cNvSpPr txBox="1">
            <a:spLocks noGrp="1"/>
          </p:cNvSpPr>
          <p:nvPr>
            <p:ph type="subTitle" idx="2"/>
          </p:nvPr>
        </p:nvSpPr>
        <p:spPr>
          <a:xfrm>
            <a:off x="3767988" y="3210275"/>
            <a:ext cx="1608000" cy="65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3C3C"/>
              </a:buClr>
              <a:buSzPts val="1200"/>
              <a:buFont typeface="Lato"/>
              <a:buNone/>
              <a:defRPr sz="1200" b="0" i="0" u="none" strike="noStrike" cap="none">
                <a:solidFill>
                  <a:srgbClr val="3C3C3C"/>
                </a:solidFill>
                <a:latin typeface="Lato"/>
                <a:ea typeface="Lato"/>
                <a:cs typeface="Lato"/>
                <a:sym typeface="La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3C3C"/>
              </a:buClr>
              <a:buSzPts val="1400"/>
              <a:buFont typeface="Lato"/>
              <a:buNone/>
              <a:defRPr sz="1400" b="0" i="0" u="none" strike="noStrike" cap="none">
                <a:solidFill>
                  <a:srgbClr val="3C3C3C"/>
                </a:solidFill>
                <a:latin typeface="Lato"/>
                <a:ea typeface="Lato"/>
                <a:cs typeface="Lato"/>
                <a:sym typeface="Lat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3C3C"/>
              </a:buClr>
              <a:buSzPts val="1400"/>
              <a:buFont typeface="Lato"/>
              <a:buNone/>
              <a:defRPr sz="1400" b="0" i="0" u="none" strike="noStrike" cap="none">
                <a:solidFill>
                  <a:srgbClr val="3C3C3C"/>
                </a:solidFill>
                <a:latin typeface="Lato"/>
                <a:ea typeface="Lato"/>
                <a:cs typeface="Lato"/>
                <a:sym typeface="Lat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3C3C"/>
              </a:buClr>
              <a:buSzPts val="1400"/>
              <a:buFont typeface="Lato"/>
              <a:buNone/>
              <a:defRPr sz="1400" b="0" i="0" u="none" strike="noStrike" cap="none">
                <a:solidFill>
                  <a:srgbClr val="3C3C3C"/>
                </a:solidFill>
                <a:latin typeface="Lato"/>
                <a:ea typeface="Lato"/>
                <a:cs typeface="Lato"/>
                <a:sym typeface="Lat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3C3C"/>
              </a:buClr>
              <a:buSzPts val="1400"/>
              <a:buFont typeface="Lato"/>
              <a:buNone/>
              <a:defRPr sz="1400" b="0" i="0" u="none" strike="noStrike" cap="none">
                <a:solidFill>
                  <a:srgbClr val="3C3C3C"/>
                </a:solidFill>
                <a:latin typeface="Lato"/>
                <a:ea typeface="Lato"/>
                <a:cs typeface="Lato"/>
                <a:sym typeface="Lat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3C3C"/>
              </a:buClr>
              <a:buSzPts val="1400"/>
              <a:buFont typeface="Lato"/>
              <a:buNone/>
              <a:defRPr sz="1400" b="0" i="0" u="none" strike="noStrike" cap="none">
                <a:solidFill>
                  <a:srgbClr val="3C3C3C"/>
                </a:solidFill>
                <a:latin typeface="Lato"/>
                <a:ea typeface="Lato"/>
                <a:cs typeface="Lato"/>
                <a:sym typeface="Lat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3C3C"/>
              </a:buClr>
              <a:buSzPts val="1400"/>
              <a:buFont typeface="Lato"/>
              <a:buNone/>
              <a:defRPr sz="1400" b="0" i="0" u="none" strike="noStrike" cap="none">
                <a:solidFill>
                  <a:srgbClr val="3C3C3C"/>
                </a:solidFill>
                <a:latin typeface="Lato"/>
                <a:ea typeface="Lato"/>
                <a:cs typeface="Lato"/>
                <a:sym typeface="Lat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3C3C"/>
              </a:buClr>
              <a:buSzPts val="1400"/>
              <a:buFont typeface="Lato"/>
              <a:buNone/>
              <a:defRPr sz="1400" b="0" i="0" u="none" strike="noStrike" cap="none">
                <a:solidFill>
                  <a:srgbClr val="3C3C3C"/>
                </a:solidFill>
                <a:latin typeface="Lato"/>
                <a:ea typeface="Lato"/>
                <a:cs typeface="Lato"/>
                <a:sym typeface="Lat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3C3C"/>
              </a:buClr>
              <a:buSzPts val="1400"/>
              <a:buFont typeface="Lato"/>
              <a:buNone/>
              <a:defRPr sz="1400" b="0" i="0" u="none" strike="noStrike" cap="none">
                <a:solidFill>
                  <a:srgbClr val="3C3C3C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47" name="Google Shape;47;p9"/>
          <p:cNvSpPr txBox="1">
            <a:spLocks noGrp="1"/>
          </p:cNvSpPr>
          <p:nvPr>
            <p:ph type="subTitle" idx="3"/>
          </p:nvPr>
        </p:nvSpPr>
        <p:spPr>
          <a:xfrm>
            <a:off x="5837713" y="3210275"/>
            <a:ext cx="1608000" cy="65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3C3C"/>
              </a:buClr>
              <a:buSzPts val="1200"/>
              <a:buFont typeface="Lato"/>
              <a:buNone/>
              <a:defRPr sz="1200" b="0" i="0" u="none" strike="noStrike" cap="none">
                <a:solidFill>
                  <a:srgbClr val="3C3C3C"/>
                </a:solidFill>
                <a:latin typeface="Lato"/>
                <a:ea typeface="Lato"/>
                <a:cs typeface="Lato"/>
                <a:sym typeface="La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3C3C"/>
              </a:buClr>
              <a:buSzPts val="1400"/>
              <a:buFont typeface="Lato"/>
              <a:buNone/>
              <a:defRPr sz="1400" b="0" i="0" u="none" strike="noStrike" cap="none">
                <a:solidFill>
                  <a:srgbClr val="3C3C3C"/>
                </a:solidFill>
                <a:latin typeface="Lato"/>
                <a:ea typeface="Lato"/>
                <a:cs typeface="Lato"/>
                <a:sym typeface="Lat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3C3C"/>
              </a:buClr>
              <a:buSzPts val="1400"/>
              <a:buFont typeface="Lato"/>
              <a:buNone/>
              <a:defRPr sz="1400" b="0" i="0" u="none" strike="noStrike" cap="none">
                <a:solidFill>
                  <a:srgbClr val="3C3C3C"/>
                </a:solidFill>
                <a:latin typeface="Lato"/>
                <a:ea typeface="Lato"/>
                <a:cs typeface="Lato"/>
                <a:sym typeface="Lat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3C3C"/>
              </a:buClr>
              <a:buSzPts val="1400"/>
              <a:buFont typeface="Lato"/>
              <a:buNone/>
              <a:defRPr sz="1400" b="0" i="0" u="none" strike="noStrike" cap="none">
                <a:solidFill>
                  <a:srgbClr val="3C3C3C"/>
                </a:solidFill>
                <a:latin typeface="Lato"/>
                <a:ea typeface="Lato"/>
                <a:cs typeface="Lato"/>
                <a:sym typeface="Lat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3C3C"/>
              </a:buClr>
              <a:buSzPts val="1400"/>
              <a:buFont typeface="Lato"/>
              <a:buNone/>
              <a:defRPr sz="1400" b="0" i="0" u="none" strike="noStrike" cap="none">
                <a:solidFill>
                  <a:srgbClr val="3C3C3C"/>
                </a:solidFill>
                <a:latin typeface="Lato"/>
                <a:ea typeface="Lato"/>
                <a:cs typeface="Lato"/>
                <a:sym typeface="Lat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3C3C"/>
              </a:buClr>
              <a:buSzPts val="1400"/>
              <a:buFont typeface="Lato"/>
              <a:buNone/>
              <a:defRPr sz="1400" b="0" i="0" u="none" strike="noStrike" cap="none">
                <a:solidFill>
                  <a:srgbClr val="3C3C3C"/>
                </a:solidFill>
                <a:latin typeface="Lato"/>
                <a:ea typeface="Lato"/>
                <a:cs typeface="Lato"/>
                <a:sym typeface="Lat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3C3C"/>
              </a:buClr>
              <a:buSzPts val="1400"/>
              <a:buFont typeface="Lato"/>
              <a:buNone/>
              <a:defRPr sz="1400" b="0" i="0" u="none" strike="noStrike" cap="none">
                <a:solidFill>
                  <a:srgbClr val="3C3C3C"/>
                </a:solidFill>
                <a:latin typeface="Lato"/>
                <a:ea typeface="Lato"/>
                <a:cs typeface="Lato"/>
                <a:sym typeface="Lat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3C3C"/>
              </a:buClr>
              <a:buSzPts val="1400"/>
              <a:buFont typeface="Lato"/>
              <a:buNone/>
              <a:defRPr sz="1400" b="0" i="0" u="none" strike="noStrike" cap="none">
                <a:solidFill>
                  <a:srgbClr val="3C3C3C"/>
                </a:solidFill>
                <a:latin typeface="Lato"/>
                <a:ea typeface="Lato"/>
                <a:cs typeface="Lato"/>
                <a:sym typeface="Lat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3C3C"/>
              </a:buClr>
              <a:buSzPts val="1400"/>
              <a:buFont typeface="Lato"/>
              <a:buNone/>
              <a:defRPr sz="1400" b="0" i="0" u="none" strike="noStrike" cap="none">
                <a:solidFill>
                  <a:srgbClr val="3C3C3C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_2_1">
  <p:cSld name="TITLE_2_1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0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50" name="Google Shape;50;p10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1" name="Google Shape;51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image" Target="../media/image1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/>
          <p:nvPr/>
        </p:nvSpPr>
        <p:spPr>
          <a:xfrm>
            <a:off x="25" y="0"/>
            <a:ext cx="9144000" cy="4794600"/>
          </a:xfrm>
          <a:prstGeom prst="rect">
            <a:avLst/>
          </a:prstGeom>
          <a:solidFill>
            <a:srgbClr val="E8F1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95C"/>
              </a:buClr>
              <a:buSzPts val="2600"/>
              <a:buFont typeface="Lato"/>
              <a:buNone/>
              <a:defRPr sz="2600" b="1" i="0" u="none" strike="noStrike" cap="none">
                <a:solidFill>
                  <a:srgbClr val="21295C"/>
                </a:solidFill>
                <a:latin typeface="Lato"/>
                <a:ea typeface="Lato"/>
                <a:cs typeface="Lato"/>
                <a:sym typeface="La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ato"/>
              <a:buNone/>
              <a:defRPr sz="2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ato"/>
              <a:buNone/>
              <a:defRPr sz="2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ato"/>
              <a:buNone/>
              <a:defRPr sz="2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ato"/>
              <a:buNone/>
              <a:defRPr sz="2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ato"/>
              <a:buNone/>
              <a:defRPr sz="2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ato"/>
              <a:buNone/>
              <a:defRPr sz="2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ato"/>
              <a:buNone/>
              <a:defRPr sz="2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ato"/>
              <a:buNone/>
              <a:defRPr sz="2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0" y="4794498"/>
            <a:ext cx="548700" cy="33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1750" y="4878698"/>
            <a:ext cx="693524" cy="17000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FFFFFF"/>
        </a:solidFill>
        <a:effectLst/>
      </p:bgPr>
    </p:bg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5"/>
          <p:cNvSpPr/>
          <p:nvPr/>
        </p:nvSpPr>
        <p:spPr>
          <a:xfrm>
            <a:off x="25" y="0"/>
            <a:ext cx="9144000" cy="4794600"/>
          </a:xfrm>
          <a:prstGeom prst="rect">
            <a:avLst/>
          </a:prstGeom>
          <a:solidFill>
            <a:srgbClr val="E8F1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Lato"/>
              <a:buNone/>
              <a:defRPr sz="2600" b="1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ato"/>
              <a:buNone/>
              <a:defRPr sz="2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ato"/>
              <a:buNone/>
              <a:defRPr sz="2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ato"/>
              <a:buNone/>
              <a:defRPr sz="2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ato"/>
              <a:buNone/>
              <a:defRPr sz="2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ato"/>
              <a:buNone/>
              <a:defRPr sz="2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ato"/>
              <a:buNone/>
              <a:defRPr sz="2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ato"/>
              <a:buNone/>
              <a:defRPr sz="2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ato"/>
              <a:buNone/>
              <a:defRPr sz="2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88" name="Google Shape;88;p15"/>
          <p:cNvSpPr txBox="1">
            <a:spLocks noGrp="1"/>
          </p:cNvSpPr>
          <p:nvPr>
            <p:ph type="sldNum" idx="12"/>
          </p:nvPr>
        </p:nvSpPr>
        <p:spPr>
          <a:xfrm>
            <a:off x="8472450" y="4794498"/>
            <a:ext cx="548700" cy="33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 rtl="0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 rtl="0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 rtl="0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 rtl="0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 rtl="0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 rtl="0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 rtl="0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 rtl="0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89" name="Google Shape;89;p15"/>
          <p:cNvPicPr preferRelativeResize="0"/>
          <p:nvPr/>
        </p:nvPicPr>
        <p:blipFill>
          <a:blip r:embed="rId1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750" y="4878698"/>
            <a:ext cx="693524" cy="17000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4.png"/><Relationship Id="rId18" Type="http://schemas.openxmlformats.org/officeDocument/2006/relationships/image" Target="../media/image39.png"/><Relationship Id="rId3" Type="http://schemas.openxmlformats.org/officeDocument/2006/relationships/image" Target="../media/image24.png"/><Relationship Id="rId21" Type="http://schemas.openxmlformats.org/officeDocument/2006/relationships/image" Target="../media/image42.png"/><Relationship Id="rId7" Type="http://schemas.openxmlformats.org/officeDocument/2006/relationships/image" Target="../media/image28.png"/><Relationship Id="rId12" Type="http://schemas.openxmlformats.org/officeDocument/2006/relationships/image" Target="../media/image33.png"/><Relationship Id="rId17" Type="http://schemas.openxmlformats.org/officeDocument/2006/relationships/image" Target="../media/image38.png"/><Relationship Id="rId2" Type="http://schemas.openxmlformats.org/officeDocument/2006/relationships/notesSlide" Target="../notesSlides/notesSlide24.xml"/><Relationship Id="rId16" Type="http://schemas.openxmlformats.org/officeDocument/2006/relationships/image" Target="../media/image37.png"/><Relationship Id="rId20" Type="http://schemas.openxmlformats.org/officeDocument/2006/relationships/image" Target="../media/image41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7.png"/><Relationship Id="rId11" Type="http://schemas.openxmlformats.org/officeDocument/2006/relationships/image" Target="../media/image32.png"/><Relationship Id="rId5" Type="http://schemas.openxmlformats.org/officeDocument/2006/relationships/image" Target="../media/image26.png"/><Relationship Id="rId15" Type="http://schemas.openxmlformats.org/officeDocument/2006/relationships/image" Target="../media/image36.png"/><Relationship Id="rId23" Type="http://schemas.openxmlformats.org/officeDocument/2006/relationships/image" Target="../media/image44.png"/><Relationship Id="rId10" Type="http://schemas.openxmlformats.org/officeDocument/2006/relationships/image" Target="../media/image31.png"/><Relationship Id="rId19" Type="http://schemas.openxmlformats.org/officeDocument/2006/relationships/image" Target="../media/image40.png"/><Relationship Id="rId4" Type="http://schemas.openxmlformats.org/officeDocument/2006/relationships/image" Target="../media/image25.jpeg"/><Relationship Id="rId9" Type="http://schemas.openxmlformats.org/officeDocument/2006/relationships/image" Target="../media/image30.png"/><Relationship Id="rId14" Type="http://schemas.openxmlformats.org/officeDocument/2006/relationships/image" Target="../media/image35.png"/><Relationship Id="rId22" Type="http://schemas.openxmlformats.org/officeDocument/2006/relationships/image" Target="../media/image43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eg"/><Relationship Id="rId3" Type="http://schemas.openxmlformats.org/officeDocument/2006/relationships/hyperlink" Target="https://assets2.brandfolder.io/bf-boulder-prod/tkrcrbs3bx9kw93rnbnxkxt/v/1043138281/original/(UK)%20Report%20-%20Future%20of%20the%20workforce%20gen%20Z.pdf" TargetMode="External"/><Relationship Id="rId7" Type="http://schemas.openxmlformats.org/officeDocument/2006/relationships/image" Target="../media/image46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45.jpeg"/><Relationship Id="rId5" Type="http://schemas.openxmlformats.org/officeDocument/2006/relationships/hyperlink" Target="https://www.gallup.com/workplace/393395/world-workplace-broken-fix.aspx" TargetMode="External"/><Relationship Id="rId4" Type="http://schemas.openxmlformats.org/officeDocument/2006/relationships/hyperlink" Target="https://www.prnewswire.com/news-releases/global-talent-shortages-reach-15-year-high-as-workforce-transformation-reshapes-in-demand-skills-301302536.html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0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2.xml"/></Relationships>
</file>

<file path=ppt/slides/_rels/slide3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70.png"/><Relationship Id="rId18" Type="http://schemas.openxmlformats.org/officeDocument/2006/relationships/image" Target="../media/image75.png"/><Relationship Id="rId26" Type="http://schemas.openxmlformats.org/officeDocument/2006/relationships/image" Target="../media/image83.png"/><Relationship Id="rId39" Type="http://schemas.openxmlformats.org/officeDocument/2006/relationships/image" Target="../media/image96.png"/><Relationship Id="rId21" Type="http://schemas.openxmlformats.org/officeDocument/2006/relationships/image" Target="../media/image78.png"/><Relationship Id="rId34" Type="http://schemas.openxmlformats.org/officeDocument/2006/relationships/image" Target="../media/image91.png"/><Relationship Id="rId42" Type="http://schemas.openxmlformats.org/officeDocument/2006/relationships/hyperlink" Target="https://www.perkbox.com/perks-catalogue" TargetMode="External"/><Relationship Id="rId7" Type="http://schemas.openxmlformats.org/officeDocument/2006/relationships/image" Target="../media/image64.png"/><Relationship Id="rId2" Type="http://schemas.openxmlformats.org/officeDocument/2006/relationships/notesSlide" Target="../notesSlides/notesSlide33.xml"/><Relationship Id="rId16" Type="http://schemas.openxmlformats.org/officeDocument/2006/relationships/image" Target="../media/image73.png"/><Relationship Id="rId20" Type="http://schemas.openxmlformats.org/officeDocument/2006/relationships/image" Target="../media/image77.png"/><Relationship Id="rId29" Type="http://schemas.openxmlformats.org/officeDocument/2006/relationships/image" Target="../media/image86.png"/><Relationship Id="rId41" Type="http://schemas.openxmlformats.org/officeDocument/2006/relationships/image" Target="../media/image98.pn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63.png"/><Relationship Id="rId11" Type="http://schemas.openxmlformats.org/officeDocument/2006/relationships/image" Target="../media/image68.png"/><Relationship Id="rId24" Type="http://schemas.openxmlformats.org/officeDocument/2006/relationships/image" Target="../media/image81.png"/><Relationship Id="rId32" Type="http://schemas.openxmlformats.org/officeDocument/2006/relationships/image" Target="../media/image89.jpeg"/><Relationship Id="rId37" Type="http://schemas.openxmlformats.org/officeDocument/2006/relationships/image" Target="../media/image94.png"/><Relationship Id="rId40" Type="http://schemas.openxmlformats.org/officeDocument/2006/relationships/image" Target="../media/image97.png"/><Relationship Id="rId5" Type="http://schemas.openxmlformats.org/officeDocument/2006/relationships/image" Target="../media/image62.png"/><Relationship Id="rId15" Type="http://schemas.openxmlformats.org/officeDocument/2006/relationships/image" Target="../media/image72.png"/><Relationship Id="rId23" Type="http://schemas.openxmlformats.org/officeDocument/2006/relationships/image" Target="../media/image80.png"/><Relationship Id="rId28" Type="http://schemas.openxmlformats.org/officeDocument/2006/relationships/image" Target="../media/image85.png"/><Relationship Id="rId36" Type="http://schemas.openxmlformats.org/officeDocument/2006/relationships/image" Target="../media/image93.jpeg"/><Relationship Id="rId10" Type="http://schemas.openxmlformats.org/officeDocument/2006/relationships/image" Target="../media/image67.png"/><Relationship Id="rId19" Type="http://schemas.openxmlformats.org/officeDocument/2006/relationships/image" Target="../media/image76.png"/><Relationship Id="rId31" Type="http://schemas.openxmlformats.org/officeDocument/2006/relationships/image" Target="../media/image88.png"/><Relationship Id="rId4" Type="http://schemas.openxmlformats.org/officeDocument/2006/relationships/image" Target="../media/image61.png"/><Relationship Id="rId9" Type="http://schemas.openxmlformats.org/officeDocument/2006/relationships/image" Target="../media/image66.png"/><Relationship Id="rId14" Type="http://schemas.openxmlformats.org/officeDocument/2006/relationships/image" Target="../media/image71.png"/><Relationship Id="rId22" Type="http://schemas.openxmlformats.org/officeDocument/2006/relationships/image" Target="../media/image79.png"/><Relationship Id="rId27" Type="http://schemas.openxmlformats.org/officeDocument/2006/relationships/image" Target="../media/image84.png"/><Relationship Id="rId30" Type="http://schemas.openxmlformats.org/officeDocument/2006/relationships/image" Target="../media/image87.png"/><Relationship Id="rId35" Type="http://schemas.openxmlformats.org/officeDocument/2006/relationships/image" Target="../media/image92.png"/><Relationship Id="rId8" Type="http://schemas.openxmlformats.org/officeDocument/2006/relationships/image" Target="../media/image65.png"/><Relationship Id="rId3" Type="http://schemas.openxmlformats.org/officeDocument/2006/relationships/image" Target="../media/image60.jpeg"/><Relationship Id="rId12" Type="http://schemas.openxmlformats.org/officeDocument/2006/relationships/image" Target="../media/image69.png"/><Relationship Id="rId17" Type="http://schemas.openxmlformats.org/officeDocument/2006/relationships/image" Target="../media/image74.png"/><Relationship Id="rId25" Type="http://schemas.openxmlformats.org/officeDocument/2006/relationships/image" Target="../media/image82.png"/><Relationship Id="rId33" Type="http://schemas.openxmlformats.org/officeDocument/2006/relationships/image" Target="../media/image90.png"/><Relationship Id="rId38" Type="http://schemas.openxmlformats.org/officeDocument/2006/relationships/image" Target="../media/image95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3" Type="http://schemas.openxmlformats.org/officeDocument/2006/relationships/image" Target="../media/image99.png"/><Relationship Id="rId7" Type="http://schemas.openxmlformats.org/officeDocument/2006/relationships/image" Target="../media/image103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102.png"/><Relationship Id="rId5" Type="http://schemas.openxmlformats.org/officeDocument/2006/relationships/image" Target="../media/image101.png"/><Relationship Id="rId10" Type="http://schemas.openxmlformats.org/officeDocument/2006/relationships/image" Target="../media/image106.png"/><Relationship Id="rId4" Type="http://schemas.openxmlformats.org/officeDocument/2006/relationships/image" Target="../media/image100.png"/><Relationship Id="rId9" Type="http://schemas.openxmlformats.org/officeDocument/2006/relationships/image" Target="../media/image105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2.png"/><Relationship Id="rId13" Type="http://schemas.openxmlformats.org/officeDocument/2006/relationships/image" Target="../media/image116.png"/><Relationship Id="rId18" Type="http://schemas.openxmlformats.org/officeDocument/2006/relationships/image" Target="../media/image120.jpeg"/><Relationship Id="rId3" Type="http://schemas.openxmlformats.org/officeDocument/2006/relationships/image" Target="../media/image107.png"/><Relationship Id="rId21" Type="http://schemas.openxmlformats.org/officeDocument/2006/relationships/image" Target="../media/image123.jpeg"/><Relationship Id="rId7" Type="http://schemas.openxmlformats.org/officeDocument/2006/relationships/image" Target="../media/image111.png"/><Relationship Id="rId12" Type="http://schemas.openxmlformats.org/officeDocument/2006/relationships/image" Target="../media/image115.png"/><Relationship Id="rId17" Type="http://schemas.openxmlformats.org/officeDocument/2006/relationships/image" Target="../media/image82.png"/><Relationship Id="rId2" Type="http://schemas.openxmlformats.org/officeDocument/2006/relationships/notesSlide" Target="../notesSlides/notesSlide35.xml"/><Relationship Id="rId16" Type="http://schemas.openxmlformats.org/officeDocument/2006/relationships/image" Target="../media/image119.png"/><Relationship Id="rId20" Type="http://schemas.openxmlformats.org/officeDocument/2006/relationships/image" Target="../media/image122.jpe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10.png"/><Relationship Id="rId11" Type="http://schemas.openxmlformats.org/officeDocument/2006/relationships/image" Target="../media/image80.png"/><Relationship Id="rId5" Type="http://schemas.openxmlformats.org/officeDocument/2006/relationships/image" Target="../media/image109.png"/><Relationship Id="rId15" Type="http://schemas.openxmlformats.org/officeDocument/2006/relationships/image" Target="../media/image118.png"/><Relationship Id="rId10" Type="http://schemas.openxmlformats.org/officeDocument/2006/relationships/image" Target="../media/image114.png"/><Relationship Id="rId19" Type="http://schemas.openxmlformats.org/officeDocument/2006/relationships/image" Target="../media/image121.jpeg"/><Relationship Id="rId4" Type="http://schemas.openxmlformats.org/officeDocument/2006/relationships/image" Target="../media/image108.png"/><Relationship Id="rId9" Type="http://schemas.openxmlformats.org/officeDocument/2006/relationships/image" Target="../media/image113.png"/><Relationship Id="rId14" Type="http://schemas.openxmlformats.org/officeDocument/2006/relationships/image" Target="../media/image117.png"/><Relationship Id="rId22" Type="http://schemas.openxmlformats.org/officeDocument/2006/relationships/image" Target="../media/image124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5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6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7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8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9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8.xml"/><Relationship Id="rId4" Type="http://schemas.openxmlformats.org/officeDocument/2006/relationships/hyperlink" Target="https://www.perkbox.com/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8"/>
          <p:cNvSpPr txBox="1">
            <a:spLocks noGrp="1"/>
          </p:cNvSpPr>
          <p:nvPr>
            <p:ph type="ctrTitle"/>
          </p:nvPr>
        </p:nvSpPr>
        <p:spPr>
          <a:xfrm>
            <a:off x="805200" y="1591175"/>
            <a:ext cx="7533600" cy="138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Employee Wellbeing Plan</a:t>
            </a:r>
            <a:endParaRPr/>
          </a:p>
        </p:txBody>
      </p:sp>
      <p:sp>
        <p:nvSpPr>
          <p:cNvPr id="159" name="Google Shape;159;p28"/>
          <p:cNvSpPr txBox="1">
            <a:spLocks noGrp="1"/>
          </p:cNvSpPr>
          <p:nvPr>
            <p:ph type="subTitle" idx="1"/>
          </p:nvPr>
        </p:nvSpPr>
        <p:spPr>
          <a:xfrm>
            <a:off x="311700" y="2578250"/>
            <a:ext cx="8520600" cy="46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For [your company name here]</a:t>
            </a:r>
            <a:endParaRPr/>
          </a:p>
        </p:txBody>
      </p:sp>
      <p:pic>
        <p:nvPicPr>
          <p:cNvPr id="160" name="Google Shape;160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45312" y="3091563"/>
            <a:ext cx="1653273" cy="1474075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28"/>
          <p:cNvSpPr txBox="1"/>
          <p:nvPr/>
        </p:nvSpPr>
        <p:spPr>
          <a:xfrm>
            <a:off x="3422700" y="3551518"/>
            <a:ext cx="2298600" cy="5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500" b="1" dirty="0">
                <a:solidFill>
                  <a:srgbClr val="FFFFFF"/>
                </a:solidFill>
                <a:highlight>
                  <a:srgbClr val="FF4270"/>
                </a:highlight>
                <a:latin typeface="Lato"/>
                <a:ea typeface="Lato"/>
                <a:cs typeface="Lato"/>
                <a:sym typeface="Lato"/>
              </a:rPr>
              <a:t>Add your logo</a:t>
            </a:r>
            <a:endParaRPr sz="4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3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[Insert problem 3 here]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285" name="Google Shape;285;p37"/>
          <p:cNvSpPr txBox="1"/>
          <p:nvPr/>
        </p:nvSpPr>
        <p:spPr>
          <a:xfrm>
            <a:off x="311700" y="1123925"/>
            <a:ext cx="8520600" cy="44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21295C"/>
                </a:solidFill>
                <a:latin typeface="Lato"/>
                <a:ea typeface="Lato"/>
                <a:cs typeface="Lato"/>
                <a:sym typeface="Lato"/>
              </a:rPr>
              <a:t>Set a goal on how you’ll overcome your problem, how you intend to measure it and what sort of results you expect.</a:t>
            </a:r>
            <a:endParaRPr>
              <a:solidFill>
                <a:srgbClr val="21295C"/>
              </a:solidFill>
              <a:latin typeface="Lato"/>
              <a:ea typeface="Lato"/>
              <a:cs typeface="Lato"/>
              <a:sym typeface="Lato"/>
            </a:endParaRPr>
          </a:p>
        </p:txBody>
      </p:sp>
      <p:grpSp>
        <p:nvGrpSpPr>
          <p:cNvPr id="286" name="Google Shape;286;p37"/>
          <p:cNvGrpSpPr/>
          <p:nvPr/>
        </p:nvGrpSpPr>
        <p:grpSpPr>
          <a:xfrm>
            <a:off x="2715225" y="2015619"/>
            <a:ext cx="2406443" cy="1942380"/>
            <a:chOff x="3071457" y="2013875"/>
            <a:chExt cx="1944600" cy="1569600"/>
          </a:xfrm>
        </p:grpSpPr>
        <p:sp>
          <p:nvSpPr>
            <p:cNvPr id="287" name="Google Shape;287;p37"/>
            <p:cNvSpPr/>
            <p:nvPr/>
          </p:nvSpPr>
          <p:spPr>
            <a:xfrm rot="10800000" flipH="1">
              <a:off x="3071457" y="2013875"/>
              <a:ext cx="1944600" cy="1569600"/>
            </a:xfrm>
            <a:prstGeom prst="round2DiagRect">
              <a:avLst>
                <a:gd name="adj1" fmla="val 0"/>
                <a:gd name="adj2" fmla="val 17764"/>
              </a:avLst>
            </a:prstGeom>
            <a:solidFill>
              <a:srgbClr val="4141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288" name="Google Shape;288;p37"/>
            <p:cNvSpPr txBox="1"/>
            <p:nvPr/>
          </p:nvSpPr>
          <p:spPr>
            <a:xfrm>
              <a:off x="3316103" y="2256385"/>
              <a:ext cx="1451700" cy="260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100" b="1">
                  <a:solidFill>
                    <a:srgbClr val="FFFFFF"/>
                  </a:solidFill>
                  <a:latin typeface="Lato"/>
                  <a:ea typeface="Lato"/>
                  <a:cs typeface="Lato"/>
                  <a:sym typeface="Lato"/>
                </a:rPr>
                <a:t>METRIC</a:t>
              </a:r>
              <a:endParaRPr sz="11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289" name="Google Shape;289;p37"/>
            <p:cNvSpPr txBox="1"/>
            <p:nvPr/>
          </p:nvSpPr>
          <p:spPr>
            <a:xfrm>
              <a:off x="3316103" y="2516787"/>
              <a:ext cx="1451700" cy="711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-GB" sz="1000">
                  <a:solidFill>
                    <a:srgbClr val="FFFFFF"/>
                  </a:solidFill>
                  <a:latin typeface="Lato"/>
                  <a:ea typeface="Lato"/>
                  <a:cs typeface="Lato"/>
                  <a:sym typeface="Lato"/>
                </a:rPr>
                <a:t>[Add how you’re going to measure impact — what metrics will you track?]</a:t>
              </a:r>
              <a:endParaRPr sz="13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</p:grpSp>
      <p:grpSp>
        <p:nvGrpSpPr>
          <p:cNvPr id="290" name="Google Shape;290;p37"/>
          <p:cNvGrpSpPr/>
          <p:nvPr/>
        </p:nvGrpSpPr>
        <p:grpSpPr>
          <a:xfrm>
            <a:off x="311736" y="2015619"/>
            <a:ext cx="2406443" cy="1942380"/>
            <a:chOff x="1126863" y="2013875"/>
            <a:chExt cx="1944600" cy="1569600"/>
          </a:xfrm>
        </p:grpSpPr>
        <p:sp>
          <p:nvSpPr>
            <p:cNvPr id="291" name="Google Shape;291;p37"/>
            <p:cNvSpPr/>
            <p:nvPr/>
          </p:nvSpPr>
          <p:spPr>
            <a:xfrm>
              <a:off x="1126863" y="2013875"/>
              <a:ext cx="1944600" cy="1569600"/>
            </a:xfrm>
            <a:prstGeom prst="round2DiagRect">
              <a:avLst>
                <a:gd name="adj1" fmla="val 0"/>
                <a:gd name="adj2" fmla="val 17764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292" name="Google Shape;292;p37"/>
            <p:cNvSpPr txBox="1"/>
            <p:nvPr/>
          </p:nvSpPr>
          <p:spPr>
            <a:xfrm>
              <a:off x="1351621" y="2256385"/>
              <a:ext cx="1451700" cy="2604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100" b="1">
                  <a:solidFill>
                    <a:srgbClr val="FFFFFF"/>
                  </a:solidFill>
                  <a:latin typeface="Lato"/>
                  <a:ea typeface="Lato"/>
                  <a:cs typeface="Lato"/>
                  <a:sym typeface="Lato"/>
                </a:rPr>
                <a:t>GOAL</a:t>
              </a:r>
              <a:endParaRPr sz="11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293" name="Google Shape;293;p37"/>
            <p:cNvSpPr txBox="1"/>
            <p:nvPr/>
          </p:nvSpPr>
          <p:spPr>
            <a:xfrm>
              <a:off x="1351621" y="2516787"/>
              <a:ext cx="1451700" cy="7119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-GB" sz="1000">
                  <a:solidFill>
                    <a:srgbClr val="FFFFFF"/>
                  </a:solidFill>
                  <a:latin typeface="Lato"/>
                  <a:ea typeface="Lato"/>
                  <a:cs typeface="Lato"/>
                  <a:sym typeface="Lato"/>
                </a:rPr>
                <a:t>[Add your goal here]</a:t>
              </a:r>
              <a:endParaRPr sz="13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</p:grpSp>
      <p:grpSp>
        <p:nvGrpSpPr>
          <p:cNvPr id="294" name="Google Shape;294;p37"/>
          <p:cNvGrpSpPr/>
          <p:nvPr/>
        </p:nvGrpSpPr>
        <p:grpSpPr>
          <a:xfrm>
            <a:off x="5118573" y="2015619"/>
            <a:ext cx="3713985" cy="1942380"/>
            <a:chOff x="5015938" y="2013875"/>
            <a:chExt cx="3001200" cy="1569600"/>
          </a:xfrm>
        </p:grpSpPr>
        <p:sp>
          <p:nvSpPr>
            <p:cNvPr id="295" name="Google Shape;295;p37"/>
            <p:cNvSpPr/>
            <p:nvPr/>
          </p:nvSpPr>
          <p:spPr>
            <a:xfrm>
              <a:off x="5015938" y="2013875"/>
              <a:ext cx="3001200" cy="1569600"/>
            </a:xfrm>
            <a:prstGeom prst="round2DiagRect">
              <a:avLst>
                <a:gd name="adj1" fmla="val 0"/>
                <a:gd name="adj2" fmla="val 17764"/>
              </a:avLst>
            </a:prstGeom>
            <a:solidFill>
              <a:srgbClr val="2F2F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Lato"/>
                <a:ea typeface="Lato"/>
                <a:cs typeface="Lato"/>
                <a:sym typeface="Lato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Lato"/>
                <a:ea typeface="Lato"/>
                <a:cs typeface="Lato"/>
                <a:sym typeface="Lato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Lato"/>
                <a:ea typeface="Lato"/>
                <a:cs typeface="Lato"/>
                <a:sym typeface="Lato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296" name="Google Shape;296;p37"/>
            <p:cNvSpPr txBox="1"/>
            <p:nvPr/>
          </p:nvSpPr>
          <p:spPr>
            <a:xfrm>
              <a:off x="5360222" y="2256386"/>
              <a:ext cx="2417100" cy="260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100" b="1">
                  <a:solidFill>
                    <a:srgbClr val="FFFFFF"/>
                  </a:solidFill>
                  <a:latin typeface="Lato"/>
                  <a:ea typeface="Lato"/>
                  <a:cs typeface="Lato"/>
                  <a:sym typeface="Lato"/>
                </a:rPr>
                <a:t>OUTCOME</a:t>
              </a:r>
              <a:endParaRPr sz="11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297" name="Google Shape;297;p37"/>
            <p:cNvSpPr txBox="1"/>
            <p:nvPr/>
          </p:nvSpPr>
          <p:spPr>
            <a:xfrm>
              <a:off x="5360222" y="2516786"/>
              <a:ext cx="2417100" cy="711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-GB" sz="1000">
                  <a:solidFill>
                    <a:srgbClr val="FFFFFF"/>
                  </a:solidFill>
                  <a:latin typeface="Lato"/>
                  <a:ea typeface="Lato"/>
                  <a:cs typeface="Lato"/>
                  <a:sym typeface="Lato"/>
                </a:rPr>
                <a:t>[Outline what outcomes you expect to see]</a:t>
              </a:r>
              <a:endParaRPr sz="13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</p:grpSp>
      <p:grpSp>
        <p:nvGrpSpPr>
          <p:cNvPr id="298" name="Google Shape;298;p37"/>
          <p:cNvGrpSpPr/>
          <p:nvPr/>
        </p:nvGrpSpPr>
        <p:grpSpPr>
          <a:xfrm>
            <a:off x="4957024" y="2866206"/>
            <a:ext cx="323688" cy="322214"/>
            <a:chOff x="4858109" y="2631368"/>
            <a:chExt cx="316442" cy="315000"/>
          </a:xfrm>
        </p:grpSpPr>
        <p:sp>
          <p:nvSpPr>
            <p:cNvPr id="299" name="Google Shape;299;p37"/>
            <p:cNvSpPr/>
            <p:nvPr/>
          </p:nvSpPr>
          <p:spPr>
            <a:xfrm>
              <a:off x="4859551" y="2631368"/>
              <a:ext cx="315000" cy="315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300" name="Google Shape;300;p37"/>
            <p:cNvSpPr/>
            <p:nvPr/>
          </p:nvSpPr>
          <p:spPr>
            <a:xfrm>
              <a:off x="4858109" y="2739300"/>
              <a:ext cx="239100" cy="99000"/>
            </a:xfrm>
            <a:prstGeom prst="rightArrow">
              <a:avLst>
                <a:gd name="adj1" fmla="val 32020"/>
                <a:gd name="adj2" fmla="val 66970"/>
              </a:avLst>
            </a:prstGeom>
            <a:solidFill>
              <a:srgbClr val="4141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br>
                <a:rPr lang="en-GB">
                  <a:latin typeface="Lato"/>
                  <a:ea typeface="Lato"/>
                  <a:cs typeface="Lato"/>
                  <a:sym typeface="Lato"/>
                </a:rPr>
              </a:b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</p:grpSp>
      <p:grpSp>
        <p:nvGrpSpPr>
          <p:cNvPr id="301" name="Google Shape;301;p37"/>
          <p:cNvGrpSpPr/>
          <p:nvPr/>
        </p:nvGrpSpPr>
        <p:grpSpPr>
          <a:xfrm>
            <a:off x="2559628" y="2866145"/>
            <a:ext cx="322177" cy="322177"/>
            <a:chOff x="3157188" y="909150"/>
            <a:chExt cx="470400" cy="470400"/>
          </a:xfrm>
        </p:grpSpPr>
        <p:sp>
          <p:nvSpPr>
            <p:cNvPr id="302" name="Google Shape;302;p37"/>
            <p:cNvSpPr/>
            <p:nvPr/>
          </p:nvSpPr>
          <p:spPr>
            <a:xfrm>
              <a:off x="3157188" y="909150"/>
              <a:ext cx="470400" cy="4704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303" name="Google Shape;303;p37"/>
            <p:cNvSpPr/>
            <p:nvPr/>
          </p:nvSpPr>
          <p:spPr>
            <a:xfrm>
              <a:off x="3243138" y="995100"/>
              <a:ext cx="298500" cy="298500"/>
            </a:xfrm>
            <a:prstGeom prst="mathPlus">
              <a:avLst>
                <a:gd name="adj1" fmla="val 9900"/>
              </a:avLst>
            </a:prstGeom>
            <a:solidFill>
              <a:srgbClr val="505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38"/>
          <p:cNvSpPr txBox="1">
            <a:spLocks noGrp="1"/>
          </p:cNvSpPr>
          <p:nvPr>
            <p:ph type="ctrTitle"/>
          </p:nvPr>
        </p:nvSpPr>
        <p:spPr>
          <a:xfrm>
            <a:off x="805200" y="371975"/>
            <a:ext cx="7533600" cy="105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3. Setting and allocating budget</a:t>
            </a:r>
            <a:endParaRPr/>
          </a:p>
        </p:txBody>
      </p:sp>
      <p:pic>
        <p:nvPicPr>
          <p:cNvPr id="309" name="Google Shape;309;p38"/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62475" y="1704275"/>
            <a:ext cx="2619039" cy="26164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3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4357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Calculate your current costs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aphicFrame>
        <p:nvGraphicFramePr>
          <p:cNvPr id="315" name="Google Shape;315;p39"/>
          <p:cNvGraphicFramePr/>
          <p:nvPr/>
        </p:nvGraphicFramePr>
        <p:xfrm>
          <a:off x="311700" y="1099925"/>
          <a:ext cx="8520600" cy="3565890"/>
        </p:xfrm>
        <a:graphic>
          <a:graphicData uri="http://schemas.openxmlformats.org/drawingml/2006/table">
            <a:tbl>
              <a:tblPr>
                <a:noFill/>
                <a:tableStyleId>{E28E9FEB-58D3-4546-B112-03A34A2E29C7}</a:tableStyleId>
              </a:tblPr>
              <a:tblGrid>
                <a:gridCol w="65916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289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>
                          <a:solidFill>
                            <a:schemeClr val="lt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LINE ITEM</a:t>
                      </a:r>
                      <a:endParaRPr sz="1200" b="1">
                        <a:solidFill>
                          <a:schemeClr val="lt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>
                          <a:solidFill>
                            <a:schemeClr val="lt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COST</a:t>
                      </a:r>
                      <a:endParaRPr sz="1200" b="1">
                        <a:solidFill>
                          <a:schemeClr val="lt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3975">
                <a:tc gridSpan="2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>
                          <a:solidFill>
                            <a:schemeClr val="lt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EMPLOYEE ATTRACTION COSTS</a:t>
                      </a:r>
                      <a:endParaRPr sz="1200" b="1">
                        <a:solidFill>
                          <a:schemeClr val="lt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chemeClr val="lt2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Job board posting and advertising</a:t>
                      </a:r>
                      <a:endParaRPr sz="1200">
                        <a:solidFill>
                          <a:srgbClr val="21295C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chemeClr val="lt2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[Insert your cost]</a:t>
                      </a: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54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chemeClr val="lt2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Recruitment costs</a:t>
                      </a:r>
                      <a:endParaRPr sz="1200">
                        <a:solidFill>
                          <a:srgbClr val="21295C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chemeClr val="lt2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[Insert your cost]</a:t>
                      </a: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54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chemeClr val="lt2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Time cost to recruit </a:t>
                      </a:r>
                      <a:r>
                        <a:rPr lang="en-GB" sz="900" i="1">
                          <a:solidFill>
                            <a:schemeClr val="lt2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(Estimation of hours spent interviewing multiplied by the hourly salary of the people doing the interviews)</a:t>
                      </a:r>
                      <a:endParaRPr sz="900" i="1">
                        <a:solidFill>
                          <a:schemeClr val="lt2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chemeClr val="lt2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[Insert your cost]</a:t>
                      </a: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5475">
                <a:tc gridSpan="2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>
                          <a:solidFill>
                            <a:schemeClr val="lt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EMPLOYEE ONBOARDING COSTS</a:t>
                      </a:r>
                      <a:endParaRPr sz="1200" b="1">
                        <a:solidFill>
                          <a:schemeClr val="lt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54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chemeClr val="lt2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Time to onboard </a:t>
                      </a:r>
                      <a:r>
                        <a:rPr lang="en-GB" sz="900" i="1">
                          <a:solidFill>
                            <a:schemeClr val="lt2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(Estimation of hours spent to send contracts, check references (etc.) multiplied by the hourly salary of the people doing onboarding)</a:t>
                      </a:r>
                      <a:endParaRPr sz="1200">
                        <a:solidFill>
                          <a:srgbClr val="21295C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chemeClr val="lt2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[Insert your cost]</a:t>
                      </a: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54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chemeClr val="lt2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Employee training  </a:t>
                      </a:r>
                      <a:r>
                        <a:rPr lang="en-GB" sz="900" i="1">
                          <a:solidFill>
                            <a:schemeClr val="lt2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(Time spent training employees multiplied by the hourly salary of the people doing the training and employees being trained)</a:t>
                      </a:r>
                      <a:endParaRPr sz="1200">
                        <a:solidFill>
                          <a:srgbClr val="21295C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chemeClr val="lt2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[Insert your cost]</a:t>
                      </a: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654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>
                          <a:solidFill>
                            <a:schemeClr val="lt2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TOTAL</a:t>
                      </a:r>
                      <a:endParaRPr sz="1200" b="1">
                        <a:solidFill>
                          <a:schemeClr val="lt2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>
                          <a:solidFill>
                            <a:schemeClr val="lt2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[Insert your total]</a:t>
                      </a:r>
                      <a:endParaRPr sz="1200" b="1">
                        <a:solidFill>
                          <a:schemeClr val="lt2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316" name="Google Shape;316;p39"/>
          <p:cNvSpPr/>
          <p:nvPr/>
        </p:nvSpPr>
        <p:spPr>
          <a:xfrm>
            <a:off x="5113500" y="466025"/>
            <a:ext cx="3718800" cy="530700"/>
          </a:xfrm>
          <a:prstGeom prst="roundRect">
            <a:avLst>
              <a:gd name="adj" fmla="val 4666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rgbClr val="FEFFFF"/>
                </a:solidFill>
                <a:latin typeface="Lato"/>
                <a:ea typeface="Lato"/>
                <a:cs typeface="Lato"/>
                <a:sym typeface="Lato"/>
              </a:rPr>
              <a:t>We’ve asked you to put in the cost of employee attraction so you can see how much it costs to replace an employee. </a:t>
            </a:r>
            <a:endParaRPr sz="1100" i="1">
              <a:solidFill>
                <a:srgbClr val="FEFFFF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4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Calculate your current costs</a:t>
            </a:r>
            <a:endParaRPr>
              <a:solidFill>
                <a:schemeClr val="dk1"/>
              </a:solidFill>
            </a:endParaRPr>
          </a:p>
        </p:txBody>
      </p:sp>
      <p:graphicFrame>
        <p:nvGraphicFramePr>
          <p:cNvPr id="322" name="Google Shape;322;p40"/>
          <p:cNvGraphicFramePr/>
          <p:nvPr/>
        </p:nvGraphicFramePr>
        <p:xfrm>
          <a:off x="311700" y="1099925"/>
          <a:ext cx="8520600" cy="2331540"/>
        </p:xfrm>
        <a:graphic>
          <a:graphicData uri="http://schemas.openxmlformats.org/drawingml/2006/table">
            <a:tbl>
              <a:tblPr>
                <a:noFill/>
                <a:tableStyleId>{E28E9FEB-58D3-4546-B112-03A34A2E29C7}</a:tableStyleId>
              </a:tblPr>
              <a:tblGrid>
                <a:gridCol w="65916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289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>
                          <a:solidFill>
                            <a:schemeClr val="lt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LINE ITEM</a:t>
                      </a:r>
                      <a:endParaRPr sz="1200" b="1">
                        <a:solidFill>
                          <a:schemeClr val="lt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>
                          <a:solidFill>
                            <a:schemeClr val="lt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COST</a:t>
                      </a:r>
                      <a:endParaRPr sz="1200" b="1">
                        <a:solidFill>
                          <a:schemeClr val="lt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3975">
                <a:tc gridSpan="2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>
                          <a:solidFill>
                            <a:schemeClr val="lt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EMPLOYEE ENGAGEMENT COSTS</a:t>
                      </a:r>
                      <a:endParaRPr sz="1200" b="1">
                        <a:solidFill>
                          <a:schemeClr val="lt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rgbClr val="21295C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Employee perks and benefits per employee </a:t>
                      </a:r>
                      <a:r>
                        <a:rPr lang="en-GB" sz="900" i="1">
                          <a:solidFill>
                            <a:schemeClr val="lt2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(This can include everything from coffees, team lunches and drinks, to core, voluntary and flexible benefits)</a:t>
                      </a:r>
                      <a:endParaRPr sz="1200">
                        <a:solidFill>
                          <a:srgbClr val="21295C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chemeClr val="lt2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[Insert your cost]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54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rgbClr val="21295C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Employee rewards per employee </a:t>
                      </a:r>
                      <a:r>
                        <a:rPr lang="en-GB" sz="900" i="1">
                          <a:solidFill>
                            <a:schemeClr val="lt2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(this can include everything from gift vouchers to tangible rewards) </a:t>
                      </a:r>
                      <a:endParaRPr sz="1200">
                        <a:solidFill>
                          <a:srgbClr val="21295C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chemeClr val="lt2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[Insert your cost]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54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rgbClr val="21295C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Employee engagement tools </a:t>
                      </a:r>
                      <a:endParaRPr sz="1200">
                        <a:solidFill>
                          <a:srgbClr val="21295C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chemeClr val="lt2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[Insert your cost] </a:t>
                      </a:r>
                      <a:endParaRPr sz="1200">
                        <a:solidFill>
                          <a:schemeClr val="lt2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54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>
                          <a:solidFill>
                            <a:schemeClr val="lt2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TOTAL</a:t>
                      </a:r>
                      <a:endParaRPr sz="1200" b="1">
                        <a:solidFill>
                          <a:schemeClr val="lt2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>
                          <a:solidFill>
                            <a:schemeClr val="lt2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[Insert your total]</a:t>
                      </a:r>
                      <a:endParaRPr sz="1200" b="1">
                        <a:solidFill>
                          <a:schemeClr val="lt2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23" name="Google Shape;323;p40"/>
          <p:cNvSpPr/>
          <p:nvPr/>
        </p:nvSpPr>
        <p:spPr>
          <a:xfrm>
            <a:off x="311700" y="3757500"/>
            <a:ext cx="3718800" cy="681900"/>
          </a:xfrm>
          <a:prstGeom prst="roundRect">
            <a:avLst>
              <a:gd name="adj" fmla="val 4666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rgbClr val="FEFFFF"/>
                </a:solidFill>
                <a:latin typeface="Lato"/>
                <a:ea typeface="Lato"/>
                <a:cs typeface="Lato"/>
                <a:sym typeface="Lato"/>
              </a:rPr>
              <a:t>Making a place your employees love to work is important. The more engaged and motivated your employees the more likely they are to stay!</a:t>
            </a:r>
            <a:endParaRPr sz="1100">
              <a:solidFill>
                <a:srgbClr val="FEFFFF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4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Rough budget allocation</a:t>
            </a:r>
            <a:endParaRPr/>
          </a:p>
        </p:txBody>
      </p:sp>
      <p:graphicFrame>
        <p:nvGraphicFramePr>
          <p:cNvPr id="329" name="Google Shape;329;p41"/>
          <p:cNvGraphicFramePr/>
          <p:nvPr/>
        </p:nvGraphicFramePr>
        <p:xfrm>
          <a:off x="311700" y="1099925"/>
          <a:ext cx="8520600" cy="1828650"/>
        </p:xfrm>
        <a:graphic>
          <a:graphicData uri="http://schemas.openxmlformats.org/drawingml/2006/table">
            <a:tbl>
              <a:tblPr>
                <a:noFill/>
                <a:tableStyleId>{E28E9FEB-58D3-4546-B112-03A34A2E29C7}</a:tableStyleId>
              </a:tblPr>
              <a:tblGrid>
                <a:gridCol w="65916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289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>
                          <a:solidFill>
                            <a:schemeClr val="lt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LINE ITEM</a:t>
                      </a:r>
                      <a:endParaRPr sz="1200" b="1">
                        <a:solidFill>
                          <a:schemeClr val="lt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>
                          <a:solidFill>
                            <a:schemeClr val="lt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COST</a:t>
                      </a:r>
                      <a:endParaRPr sz="1200" b="1">
                        <a:solidFill>
                          <a:schemeClr val="lt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3975">
                <a:tc gridSpan="2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>
                          <a:solidFill>
                            <a:schemeClr val="lt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ENGAGEMENT INVESTMENT PER EMPLOYEE </a:t>
                      </a:r>
                      <a:r>
                        <a:rPr lang="en-GB" sz="900" i="1">
                          <a:solidFill>
                            <a:schemeClr val="lt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(Take your employee engagement costs and divide it by your number of employees) </a:t>
                      </a:r>
                      <a:endParaRPr sz="900" i="1">
                        <a:solidFill>
                          <a:schemeClr val="lt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chemeClr val="lt2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Total employee engagement costs</a:t>
                      </a:r>
                      <a:endParaRPr sz="1200">
                        <a:solidFill>
                          <a:srgbClr val="21295C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chemeClr val="lt2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[Insert your cost]</a:t>
                      </a: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54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chemeClr val="lt2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Number of employees </a:t>
                      </a:r>
                      <a:endParaRPr sz="1200">
                        <a:solidFill>
                          <a:srgbClr val="21295C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chemeClr val="lt2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[Insert your cost]</a:t>
                      </a: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54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>
                          <a:solidFill>
                            <a:schemeClr val="lt2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TOTAL</a:t>
                      </a:r>
                      <a:endParaRPr sz="900" b="1" i="1">
                        <a:solidFill>
                          <a:schemeClr val="lt2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>
                          <a:solidFill>
                            <a:schemeClr val="lt2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[Insert your total]</a:t>
                      </a:r>
                      <a:endParaRPr b="1"/>
                    </a:p>
                  </a:txBody>
                  <a:tcPr marL="91425" marR="91425" marT="91425" marB="91425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42"/>
          <p:cNvSpPr txBox="1">
            <a:spLocks noGrp="1"/>
          </p:cNvSpPr>
          <p:nvPr>
            <p:ph type="ctrTitle"/>
          </p:nvPr>
        </p:nvSpPr>
        <p:spPr>
          <a:xfrm>
            <a:off x="805200" y="637897"/>
            <a:ext cx="7533600" cy="105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4. Selecting the platform that’s right for you</a:t>
            </a:r>
            <a:endParaRPr/>
          </a:p>
        </p:txBody>
      </p:sp>
      <p:pic>
        <p:nvPicPr>
          <p:cNvPr id="335" name="Google Shape;335;p42"/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96788" y="1656697"/>
            <a:ext cx="3150427" cy="31478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4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An expanding offering comparison </a:t>
            </a:r>
            <a:endParaRPr/>
          </a:p>
        </p:txBody>
      </p:sp>
      <p:graphicFrame>
        <p:nvGraphicFramePr>
          <p:cNvPr id="341" name="Google Shape;341;p43"/>
          <p:cNvGraphicFramePr/>
          <p:nvPr/>
        </p:nvGraphicFramePr>
        <p:xfrm>
          <a:off x="311700" y="1099925"/>
          <a:ext cx="8520575" cy="2834490"/>
        </p:xfrm>
        <a:graphic>
          <a:graphicData uri="http://schemas.openxmlformats.org/drawingml/2006/table">
            <a:tbl>
              <a:tblPr>
                <a:noFill/>
                <a:tableStyleId>{E28E9FEB-58D3-4546-B112-03A34A2E29C7}</a:tableStyleId>
              </a:tblPr>
              <a:tblGrid>
                <a:gridCol w="3556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548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548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548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027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>
                          <a:solidFill>
                            <a:schemeClr val="lt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FEATURE</a:t>
                      </a:r>
                      <a:endParaRPr sz="1200" b="1">
                        <a:solidFill>
                          <a:schemeClr val="lt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>
                          <a:solidFill>
                            <a:schemeClr val="lt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Perkbox</a:t>
                      </a:r>
                      <a:endParaRPr sz="1200" b="1">
                        <a:solidFill>
                          <a:schemeClr val="lt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>
                          <a:solidFill>
                            <a:schemeClr val="lt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[Alternative 1] </a:t>
                      </a:r>
                      <a:endParaRPr sz="1200" b="1">
                        <a:solidFill>
                          <a:schemeClr val="lt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>
                          <a:solidFill>
                            <a:schemeClr val="lt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[Alternative 2] </a:t>
                      </a:r>
                      <a:endParaRPr sz="1200" b="1">
                        <a:solidFill>
                          <a:schemeClr val="lt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>
                          <a:solidFill>
                            <a:schemeClr val="lt2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Wellbeing content is regularly growing</a:t>
                      </a:r>
                      <a:endParaRPr sz="1200" b="1">
                        <a:solidFill>
                          <a:schemeClr val="lt2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i="1">
                          <a:solidFill>
                            <a:schemeClr val="lt2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Provider adds new content on a monthly basis</a:t>
                      </a:r>
                      <a:endParaRPr sz="1200">
                        <a:solidFill>
                          <a:srgbClr val="21295C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chemeClr val="lt2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✅</a:t>
                      </a:r>
                      <a:endParaRPr sz="1200">
                        <a:solidFill>
                          <a:srgbClr val="21295C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solidFill>
                          <a:srgbClr val="21295C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solidFill>
                          <a:srgbClr val="21295C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>
                          <a:solidFill>
                            <a:schemeClr val="lt2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Tools help with all three pillars of wellbeing</a:t>
                      </a:r>
                      <a:endParaRPr sz="1200" b="1">
                        <a:solidFill>
                          <a:schemeClr val="lt2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i="1">
                          <a:solidFill>
                            <a:schemeClr val="lt2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Employees can access resources for physical, mental and financial wellbeing</a:t>
                      </a:r>
                      <a:endParaRPr sz="1200" b="1">
                        <a:solidFill>
                          <a:schemeClr val="lt2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chemeClr val="lt2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✅</a:t>
                      </a:r>
                      <a:endParaRPr sz="1200">
                        <a:solidFill>
                          <a:schemeClr val="lt2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solidFill>
                          <a:srgbClr val="21295C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solidFill>
                          <a:srgbClr val="21295C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>
                          <a:solidFill>
                            <a:schemeClr val="lt2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Financial help can be given in multiple ways</a:t>
                      </a:r>
                      <a:endParaRPr sz="1200" b="1">
                        <a:solidFill>
                          <a:schemeClr val="lt2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i="1">
                          <a:solidFill>
                            <a:schemeClr val="lt2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Employees can choose from vouchers, online codes or be gifted points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chemeClr val="lt2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✅</a:t>
                      </a:r>
                      <a:endParaRPr sz="1200">
                        <a:solidFill>
                          <a:srgbClr val="21295C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solidFill>
                          <a:srgbClr val="21295C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solidFill>
                          <a:srgbClr val="21295C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>
                          <a:solidFill>
                            <a:schemeClr val="lt2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Physical and mental help can be given in multiple ways</a:t>
                      </a:r>
                      <a:endParaRPr sz="1200" b="1">
                        <a:solidFill>
                          <a:schemeClr val="lt2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i="1">
                          <a:solidFill>
                            <a:schemeClr val="lt2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Employees have access to exclusive interviews with wellbeing experts. workout videos, meditations, sleep stories and more! </a:t>
                      </a:r>
                      <a:endParaRPr sz="1200" b="1">
                        <a:solidFill>
                          <a:schemeClr val="lt2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chemeClr val="lt2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✅</a:t>
                      </a:r>
                      <a:endParaRPr sz="1200">
                        <a:solidFill>
                          <a:srgbClr val="21295C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solidFill>
                          <a:srgbClr val="21295C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solidFill>
                          <a:srgbClr val="21295C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4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Streamlining comparison</a:t>
            </a:r>
            <a:endParaRPr/>
          </a:p>
        </p:txBody>
      </p:sp>
      <p:graphicFrame>
        <p:nvGraphicFramePr>
          <p:cNvPr id="347" name="Google Shape;347;p44"/>
          <p:cNvGraphicFramePr/>
          <p:nvPr/>
        </p:nvGraphicFramePr>
        <p:xfrm>
          <a:off x="311700" y="1099925"/>
          <a:ext cx="8520575" cy="2651610"/>
        </p:xfrm>
        <a:graphic>
          <a:graphicData uri="http://schemas.openxmlformats.org/drawingml/2006/table">
            <a:tbl>
              <a:tblPr>
                <a:noFill/>
                <a:tableStyleId>{E28E9FEB-58D3-4546-B112-03A34A2E29C7}</a:tableStyleId>
              </a:tblPr>
              <a:tblGrid>
                <a:gridCol w="3556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548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548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548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027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>
                          <a:solidFill>
                            <a:schemeClr val="lt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FEATURE</a:t>
                      </a:r>
                      <a:endParaRPr sz="1200" b="1">
                        <a:solidFill>
                          <a:schemeClr val="lt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>
                          <a:solidFill>
                            <a:schemeClr val="lt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Perkbox</a:t>
                      </a:r>
                      <a:endParaRPr sz="1200" b="1">
                        <a:solidFill>
                          <a:schemeClr val="lt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>
                          <a:solidFill>
                            <a:schemeClr val="lt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[Alternative 1] </a:t>
                      </a:r>
                      <a:endParaRPr sz="1200" b="1">
                        <a:solidFill>
                          <a:schemeClr val="lt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>
                          <a:solidFill>
                            <a:schemeClr val="lt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[Alternative 2] </a:t>
                      </a:r>
                      <a:endParaRPr sz="1200" b="1">
                        <a:solidFill>
                          <a:schemeClr val="lt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>
                          <a:solidFill>
                            <a:srgbClr val="21295C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Everything in one place </a:t>
                      </a:r>
                      <a:endParaRPr sz="1200" b="1">
                        <a:solidFill>
                          <a:srgbClr val="21295C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i="1">
                          <a:solidFill>
                            <a:srgbClr val="21295C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Have a centralised system for both admins and employees</a:t>
                      </a:r>
                      <a:endParaRPr sz="900" i="1">
                        <a:solidFill>
                          <a:srgbClr val="21295C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chemeClr val="lt2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✅</a:t>
                      </a:r>
                      <a:endParaRPr sz="1200">
                        <a:solidFill>
                          <a:srgbClr val="21295C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solidFill>
                          <a:srgbClr val="21295C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solidFill>
                          <a:srgbClr val="21295C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>
                          <a:solidFill>
                            <a:schemeClr val="lt2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Consistent employee experience</a:t>
                      </a:r>
                      <a:endParaRPr sz="1200" b="1">
                        <a:solidFill>
                          <a:schemeClr val="lt2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i="1">
                          <a:solidFill>
                            <a:schemeClr val="lt2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Give everybody the  same user experience, allowing you to create a more unified EVP</a:t>
                      </a:r>
                      <a:endParaRPr sz="1200" b="1">
                        <a:solidFill>
                          <a:schemeClr val="lt2"/>
                        </a:solidFill>
                        <a:highlight>
                          <a:srgbClr val="FFFF00"/>
                        </a:highlight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chemeClr val="lt2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✅</a:t>
                      </a:r>
                      <a:endParaRPr sz="1200">
                        <a:solidFill>
                          <a:srgbClr val="21295C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solidFill>
                          <a:srgbClr val="21295C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solidFill>
                          <a:srgbClr val="21295C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>
                          <a:solidFill>
                            <a:schemeClr val="lt2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Integrates with HRIS providers</a:t>
                      </a:r>
                      <a:endParaRPr sz="1200" b="1">
                        <a:solidFill>
                          <a:schemeClr val="lt2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i="1">
                          <a:solidFill>
                            <a:schemeClr val="lt2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Integrate with Workday, HiBob, BambooHR, Microsoft Azure, Okta, Google Workspace, Fourth, Rippling and more!</a:t>
                      </a:r>
                      <a:endParaRPr sz="1200" b="1">
                        <a:solidFill>
                          <a:schemeClr val="lt2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chemeClr val="lt2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✅</a:t>
                      </a:r>
                      <a:endParaRPr sz="1200">
                        <a:solidFill>
                          <a:srgbClr val="21295C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solidFill>
                          <a:srgbClr val="21295C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solidFill>
                          <a:srgbClr val="21295C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>
                          <a:solidFill>
                            <a:schemeClr val="lt2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International equity</a:t>
                      </a:r>
                      <a:endParaRPr sz="1200" b="1">
                        <a:solidFill>
                          <a:schemeClr val="lt2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i="1">
                          <a:solidFill>
                            <a:schemeClr val="lt2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Be fair in your wellbeing offering to every employee in every location</a:t>
                      </a:r>
                      <a:endParaRPr sz="1200" b="1">
                        <a:solidFill>
                          <a:schemeClr val="lt2"/>
                        </a:solidFill>
                        <a:highlight>
                          <a:srgbClr val="FFFF00"/>
                        </a:highlight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chemeClr val="lt2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✅</a:t>
                      </a:r>
                      <a:endParaRPr sz="1200">
                        <a:solidFill>
                          <a:srgbClr val="21295C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solidFill>
                          <a:srgbClr val="21295C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solidFill>
                          <a:srgbClr val="21295C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4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User-friendly experience comparison</a:t>
            </a:r>
            <a:endParaRPr/>
          </a:p>
        </p:txBody>
      </p:sp>
      <p:graphicFrame>
        <p:nvGraphicFramePr>
          <p:cNvPr id="353" name="Google Shape;353;p45"/>
          <p:cNvGraphicFramePr/>
          <p:nvPr/>
        </p:nvGraphicFramePr>
        <p:xfrm>
          <a:off x="311700" y="1099925"/>
          <a:ext cx="8520575" cy="2194440"/>
        </p:xfrm>
        <a:graphic>
          <a:graphicData uri="http://schemas.openxmlformats.org/drawingml/2006/table">
            <a:tbl>
              <a:tblPr>
                <a:noFill/>
                <a:tableStyleId>{E28E9FEB-58D3-4546-B112-03A34A2E29C7}</a:tableStyleId>
              </a:tblPr>
              <a:tblGrid>
                <a:gridCol w="3556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548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548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548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027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>
                          <a:solidFill>
                            <a:schemeClr val="lt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FEATURE</a:t>
                      </a:r>
                      <a:endParaRPr sz="1200" b="1">
                        <a:solidFill>
                          <a:schemeClr val="lt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>
                          <a:solidFill>
                            <a:schemeClr val="lt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Perkbox</a:t>
                      </a:r>
                      <a:endParaRPr sz="1200" b="1">
                        <a:solidFill>
                          <a:schemeClr val="lt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>
                          <a:solidFill>
                            <a:schemeClr val="lt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[Alternative 1] </a:t>
                      </a:r>
                      <a:endParaRPr sz="1200" b="1">
                        <a:solidFill>
                          <a:schemeClr val="lt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>
                          <a:solidFill>
                            <a:schemeClr val="lt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[Alternative 2] </a:t>
                      </a:r>
                      <a:endParaRPr sz="1200" b="1">
                        <a:solidFill>
                          <a:schemeClr val="lt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>
                          <a:solidFill>
                            <a:srgbClr val="21295C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Available to your employees via web or mobile app </a:t>
                      </a:r>
                      <a:endParaRPr sz="1200" b="1">
                        <a:solidFill>
                          <a:srgbClr val="21295C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i="1">
                          <a:solidFill>
                            <a:srgbClr val="21295C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Employees can log in via web or mobile app – anytime, anywhere </a:t>
                      </a:r>
                      <a:endParaRPr sz="900" i="1">
                        <a:solidFill>
                          <a:srgbClr val="21295C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chemeClr val="lt2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✅</a:t>
                      </a:r>
                      <a:endParaRPr sz="1200">
                        <a:solidFill>
                          <a:srgbClr val="21295C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solidFill>
                          <a:srgbClr val="21295C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solidFill>
                          <a:srgbClr val="21295C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>
                          <a:solidFill>
                            <a:schemeClr val="lt2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Set favourites and customise the platform</a:t>
                      </a:r>
                      <a:endParaRPr sz="1200" b="1">
                        <a:solidFill>
                          <a:schemeClr val="lt2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i="1">
                          <a:solidFill>
                            <a:schemeClr val="lt2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Employees can save their favourite content and set their interests </a:t>
                      </a:r>
                      <a:endParaRPr sz="13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chemeClr val="lt2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✅</a:t>
                      </a:r>
                      <a:endParaRPr sz="1200">
                        <a:solidFill>
                          <a:srgbClr val="21295C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solidFill>
                          <a:srgbClr val="21295C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solidFill>
                          <a:srgbClr val="21295C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27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>
                          <a:solidFill>
                            <a:schemeClr val="lt2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Single Sign-On </a:t>
                      </a:r>
                      <a:endParaRPr sz="1200" b="1">
                        <a:solidFill>
                          <a:schemeClr val="lt2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i="1">
                          <a:solidFill>
                            <a:schemeClr val="lt2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Lets your employees use one password via Okta, Google Workspace, Microsoft Azure, JumpCloud, VMware, OpenID, OneLogin and more!</a:t>
                      </a:r>
                      <a:endParaRPr sz="900" i="1">
                        <a:solidFill>
                          <a:schemeClr val="lt2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chemeClr val="lt2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✅</a:t>
                      </a:r>
                      <a:endParaRPr sz="1200">
                        <a:solidFill>
                          <a:srgbClr val="21295C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solidFill>
                          <a:srgbClr val="21295C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solidFill>
                          <a:srgbClr val="21295C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4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Robust reporting comparison </a:t>
            </a:r>
            <a:endParaRPr/>
          </a:p>
        </p:txBody>
      </p:sp>
      <p:graphicFrame>
        <p:nvGraphicFramePr>
          <p:cNvPr id="359" name="Google Shape;359;p46"/>
          <p:cNvGraphicFramePr/>
          <p:nvPr/>
        </p:nvGraphicFramePr>
        <p:xfrm>
          <a:off x="311700" y="1099925"/>
          <a:ext cx="8520575" cy="2651610"/>
        </p:xfrm>
        <a:graphic>
          <a:graphicData uri="http://schemas.openxmlformats.org/drawingml/2006/table">
            <a:tbl>
              <a:tblPr>
                <a:noFill/>
                <a:tableStyleId>{E28E9FEB-58D3-4546-B112-03A34A2E29C7}</a:tableStyleId>
              </a:tblPr>
              <a:tblGrid>
                <a:gridCol w="3556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548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548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548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027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>
                          <a:solidFill>
                            <a:schemeClr val="lt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FEATURE</a:t>
                      </a:r>
                      <a:endParaRPr sz="1200" b="1">
                        <a:solidFill>
                          <a:schemeClr val="lt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>
                          <a:solidFill>
                            <a:schemeClr val="lt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Perkbox</a:t>
                      </a:r>
                      <a:endParaRPr sz="1200" b="1">
                        <a:solidFill>
                          <a:schemeClr val="lt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>
                          <a:solidFill>
                            <a:schemeClr val="lt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[Alternative 1] </a:t>
                      </a:r>
                      <a:endParaRPr sz="1200" b="1">
                        <a:solidFill>
                          <a:schemeClr val="lt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>
                          <a:solidFill>
                            <a:schemeClr val="lt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[Alternative 2] </a:t>
                      </a:r>
                      <a:endParaRPr sz="1200" b="1">
                        <a:solidFill>
                          <a:schemeClr val="lt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>
                          <a:solidFill>
                            <a:schemeClr val="lt2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Usage reporting </a:t>
                      </a:r>
                      <a:endParaRPr sz="1200" b="1">
                        <a:solidFill>
                          <a:schemeClr val="lt2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i="1">
                          <a:solidFill>
                            <a:schemeClr val="lt2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See how often your employees are using the platform</a:t>
                      </a:r>
                      <a:endParaRPr sz="1100">
                        <a:solidFill>
                          <a:srgbClr val="21295C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chemeClr val="lt2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✅</a:t>
                      </a:r>
                      <a:endParaRPr sz="1200">
                        <a:solidFill>
                          <a:srgbClr val="21295C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solidFill>
                          <a:srgbClr val="21295C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solidFill>
                          <a:srgbClr val="21295C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>
                          <a:solidFill>
                            <a:schemeClr val="lt2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Industry benchmarking</a:t>
                      </a:r>
                      <a:endParaRPr sz="1200" b="1">
                        <a:solidFill>
                          <a:schemeClr val="lt2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i="1">
                          <a:solidFill>
                            <a:schemeClr val="lt2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See how your platform is used  compared to other companies in your industry</a:t>
                      </a:r>
                      <a:endParaRPr sz="1100">
                        <a:solidFill>
                          <a:srgbClr val="21295C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chemeClr val="lt2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✅</a:t>
                      </a:r>
                      <a:endParaRPr sz="1200">
                        <a:solidFill>
                          <a:srgbClr val="21295C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solidFill>
                          <a:srgbClr val="21295C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solidFill>
                          <a:srgbClr val="21295C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27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>
                          <a:solidFill>
                            <a:schemeClr val="lt2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Top wellbeing resources</a:t>
                      </a:r>
                      <a:endParaRPr sz="1200" b="1">
                        <a:solidFill>
                          <a:schemeClr val="lt2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i="1">
                          <a:solidFill>
                            <a:schemeClr val="lt2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See what type of content and what financial discounts are most popular — by  country, team and month </a:t>
                      </a:r>
                      <a:endParaRPr sz="1100" b="1">
                        <a:solidFill>
                          <a:schemeClr val="lt2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chemeClr val="lt2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✅</a:t>
                      </a:r>
                      <a:endParaRPr sz="1200">
                        <a:solidFill>
                          <a:srgbClr val="21295C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solidFill>
                          <a:srgbClr val="21295C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solidFill>
                          <a:srgbClr val="21295C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27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>
                          <a:solidFill>
                            <a:schemeClr val="lt2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Download reports </a:t>
                      </a:r>
                      <a:endParaRPr sz="1200" b="1">
                        <a:solidFill>
                          <a:schemeClr val="lt2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i="1">
                          <a:solidFill>
                            <a:schemeClr val="lt2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Download reports as an when you need</a:t>
                      </a:r>
                      <a:endParaRPr sz="1200" b="1">
                        <a:solidFill>
                          <a:schemeClr val="lt2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chemeClr val="lt2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✅</a:t>
                      </a:r>
                      <a:endParaRPr sz="1200">
                        <a:solidFill>
                          <a:srgbClr val="21295C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solidFill>
                          <a:srgbClr val="21295C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solidFill>
                          <a:srgbClr val="21295C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About this template</a:t>
            </a:r>
            <a:endParaRPr/>
          </a:p>
        </p:txBody>
      </p:sp>
      <p:sp>
        <p:nvSpPr>
          <p:cNvPr id="167" name="Google Shape;167;p29"/>
          <p:cNvSpPr txBox="1"/>
          <p:nvPr/>
        </p:nvSpPr>
        <p:spPr>
          <a:xfrm>
            <a:off x="311700" y="1123925"/>
            <a:ext cx="4168500" cy="334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21295C"/>
                </a:solidFill>
                <a:latin typeface="Lato"/>
                <a:ea typeface="Lato"/>
                <a:cs typeface="Lato"/>
                <a:sym typeface="Lato"/>
              </a:rPr>
              <a:t>This template has been designed for you to use alongside the information in our all-in-one employee wellbeing guide. </a:t>
            </a:r>
            <a:endParaRPr>
              <a:solidFill>
                <a:srgbClr val="21295C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21295C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21295C"/>
                </a:solidFill>
                <a:latin typeface="Lato"/>
                <a:ea typeface="Lato"/>
                <a:cs typeface="Lato"/>
                <a:sym typeface="Lato"/>
              </a:rPr>
              <a:t>We hope by the end of this you’ll have everything you need to start building or rebuilding your employee wellbeing strategy! </a:t>
            </a:r>
            <a:endParaRPr>
              <a:solidFill>
                <a:srgbClr val="21295C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21295C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68" name="Google Shape;168;p29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8975"/>
          <a:stretch/>
        </p:blipFill>
        <p:spPr>
          <a:xfrm>
            <a:off x="4621150" y="1100502"/>
            <a:ext cx="4058750" cy="369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4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Data security comparison</a:t>
            </a:r>
            <a:endParaRPr/>
          </a:p>
        </p:txBody>
      </p:sp>
      <p:graphicFrame>
        <p:nvGraphicFramePr>
          <p:cNvPr id="365" name="Google Shape;365;p47"/>
          <p:cNvGraphicFramePr/>
          <p:nvPr/>
        </p:nvGraphicFramePr>
        <p:xfrm>
          <a:off x="311700" y="1099925"/>
          <a:ext cx="8520575" cy="3291660"/>
        </p:xfrm>
        <a:graphic>
          <a:graphicData uri="http://schemas.openxmlformats.org/drawingml/2006/table">
            <a:tbl>
              <a:tblPr>
                <a:noFill/>
                <a:tableStyleId>{E28E9FEB-58D3-4546-B112-03A34A2E29C7}</a:tableStyleId>
              </a:tblPr>
              <a:tblGrid>
                <a:gridCol w="3556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548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548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548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027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>
                          <a:solidFill>
                            <a:schemeClr val="lt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FEATURE</a:t>
                      </a:r>
                      <a:endParaRPr sz="1200" b="1">
                        <a:solidFill>
                          <a:schemeClr val="lt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>
                          <a:solidFill>
                            <a:schemeClr val="lt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Perkbox</a:t>
                      </a:r>
                      <a:endParaRPr sz="1200" b="1">
                        <a:solidFill>
                          <a:schemeClr val="lt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>
                          <a:solidFill>
                            <a:schemeClr val="lt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[Alternative 1] </a:t>
                      </a:r>
                      <a:endParaRPr sz="1200" b="1">
                        <a:solidFill>
                          <a:schemeClr val="lt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>
                          <a:solidFill>
                            <a:schemeClr val="lt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[Alternative 2] </a:t>
                      </a:r>
                      <a:endParaRPr sz="1200" b="1">
                        <a:solidFill>
                          <a:schemeClr val="lt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>
                          <a:solidFill>
                            <a:schemeClr val="lt2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ISO 27001 accredited</a:t>
                      </a:r>
                      <a:endParaRPr sz="1200" b="1">
                        <a:solidFill>
                          <a:schemeClr val="lt2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i="1">
                          <a:solidFill>
                            <a:schemeClr val="lt2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Follows international standard on how to manage information security</a:t>
                      </a:r>
                      <a:endParaRPr sz="1100" b="1">
                        <a:solidFill>
                          <a:schemeClr val="lt2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chemeClr val="lt2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✅</a:t>
                      </a:r>
                      <a:endParaRPr sz="1200">
                        <a:solidFill>
                          <a:srgbClr val="21295C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solidFill>
                          <a:srgbClr val="21295C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solidFill>
                          <a:srgbClr val="21295C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>
                          <a:solidFill>
                            <a:schemeClr val="lt2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Cyber Essentials accredited</a:t>
                      </a:r>
                      <a:endParaRPr sz="1200" b="1">
                        <a:solidFill>
                          <a:schemeClr val="lt2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i="1">
                          <a:solidFill>
                            <a:schemeClr val="lt2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Follows the United Kingdom standard on protection in cyber security</a:t>
                      </a:r>
                      <a:endParaRPr sz="1100">
                        <a:solidFill>
                          <a:srgbClr val="21295C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chemeClr val="lt2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✅</a:t>
                      </a:r>
                      <a:endParaRPr sz="1200">
                        <a:solidFill>
                          <a:srgbClr val="21295C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solidFill>
                          <a:srgbClr val="21295C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solidFill>
                          <a:srgbClr val="21295C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>
                          <a:solidFill>
                            <a:schemeClr val="lt2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PCI-DSS accredited</a:t>
                      </a:r>
                      <a:endParaRPr sz="1200" b="1">
                        <a:solidFill>
                          <a:schemeClr val="lt2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i="1">
                          <a:solidFill>
                            <a:schemeClr val="lt2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Follows the Payment Card Industry Data Security Standard on how to handle branded credit cards from the major card schemes</a:t>
                      </a:r>
                      <a:endParaRPr sz="13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chemeClr val="lt2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✅</a:t>
                      </a:r>
                      <a:endParaRPr sz="1200">
                        <a:solidFill>
                          <a:srgbClr val="21295C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solidFill>
                          <a:srgbClr val="21295C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solidFill>
                          <a:srgbClr val="21295C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>
                          <a:solidFill>
                            <a:schemeClr val="lt2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Privacy policy</a:t>
                      </a:r>
                      <a:endParaRPr sz="1200" b="1">
                        <a:solidFill>
                          <a:schemeClr val="lt2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i="1">
                          <a:solidFill>
                            <a:schemeClr val="lt2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Has a statement or legal document that discloses some or all of the ways a party gathers, uses, discloses and manages data </a:t>
                      </a:r>
                      <a:endParaRPr sz="1100" b="1">
                        <a:solidFill>
                          <a:schemeClr val="lt2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chemeClr val="lt2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✅</a:t>
                      </a:r>
                      <a:endParaRPr sz="1200">
                        <a:solidFill>
                          <a:schemeClr val="lt2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solidFill>
                          <a:srgbClr val="21295C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solidFill>
                          <a:srgbClr val="21295C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>
                          <a:solidFill>
                            <a:schemeClr val="lt2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GDPR compliant</a:t>
                      </a:r>
                      <a:endParaRPr sz="1200" b="1">
                        <a:solidFill>
                          <a:schemeClr val="lt2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i="1">
                          <a:solidFill>
                            <a:schemeClr val="lt2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Follows the regulation of EU law on data protection and privacy in the European Union and the European Economic Area</a:t>
                      </a:r>
                      <a:endParaRPr sz="1100" b="1">
                        <a:solidFill>
                          <a:schemeClr val="lt2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chemeClr val="lt2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✅</a:t>
                      </a:r>
                      <a:endParaRPr sz="1200">
                        <a:solidFill>
                          <a:schemeClr val="lt2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solidFill>
                          <a:srgbClr val="21295C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solidFill>
                          <a:srgbClr val="21295C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48"/>
          <p:cNvSpPr txBox="1">
            <a:spLocks noGrp="1"/>
          </p:cNvSpPr>
          <p:nvPr>
            <p:ph type="ctrTitle"/>
          </p:nvPr>
        </p:nvSpPr>
        <p:spPr>
          <a:xfrm>
            <a:off x="805200" y="371975"/>
            <a:ext cx="7533600" cy="105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5. Getting managerial buy-in</a:t>
            </a:r>
            <a:endParaRPr/>
          </a:p>
        </p:txBody>
      </p:sp>
      <p:pic>
        <p:nvPicPr>
          <p:cNvPr id="371" name="Google Shape;371;p48"/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97901" y="1348776"/>
            <a:ext cx="3348200" cy="34016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4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Your presentation to managers</a:t>
            </a:r>
            <a:endParaRPr/>
          </a:p>
        </p:txBody>
      </p:sp>
      <p:sp>
        <p:nvSpPr>
          <p:cNvPr id="377" name="Google Shape;377;p49"/>
          <p:cNvSpPr txBox="1"/>
          <p:nvPr/>
        </p:nvSpPr>
        <p:spPr>
          <a:xfrm>
            <a:off x="311700" y="1123925"/>
            <a:ext cx="4168500" cy="334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21295C"/>
                </a:solidFill>
                <a:latin typeface="Lato"/>
                <a:ea typeface="Lato"/>
                <a:cs typeface="Lato"/>
                <a:sym typeface="Lato"/>
              </a:rPr>
              <a:t>We understand that getting managerial buy-in can be a little tough, so feel free to use some of the previous slides to help you create your presentation deck for stakeholders. </a:t>
            </a:r>
            <a:endParaRPr>
              <a:solidFill>
                <a:srgbClr val="21295C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21295C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21295C"/>
                </a:solidFill>
                <a:latin typeface="Lato"/>
                <a:ea typeface="Lato"/>
                <a:cs typeface="Lato"/>
                <a:sym typeface="Lato"/>
              </a:rPr>
              <a:t>We’ve also added a few slides too help you show the value of Perkbox as an all-in-one benefits and rewards platform for your business.</a:t>
            </a:r>
            <a:endParaRPr>
              <a:solidFill>
                <a:srgbClr val="21295C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378" name="Google Shape;378;p49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1808"/>
          <a:stretch/>
        </p:blipFill>
        <p:spPr>
          <a:xfrm>
            <a:off x="4610325" y="1017725"/>
            <a:ext cx="4275975" cy="3771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50"/>
          <p:cNvSpPr txBox="1"/>
          <p:nvPr/>
        </p:nvSpPr>
        <p:spPr>
          <a:xfrm>
            <a:off x="385350" y="1564225"/>
            <a:ext cx="8373300" cy="247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700"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Perkbox is a </a:t>
            </a:r>
            <a:r>
              <a:rPr lang="en-GB" sz="2700" b="1">
                <a:solidFill>
                  <a:schemeClr val="accent4"/>
                </a:solidFill>
                <a:latin typeface="Lato"/>
                <a:ea typeface="Lato"/>
                <a:cs typeface="Lato"/>
                <a:sym typeface="Lato"/>
              </a:rPr>
              <a:t>global benefits and rewards platform </a:t>
            </a:r>
            <a:endParaRPr sz="2700" b="1">
              <a:solidFill>
                <a:schemeClr val="accent4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700"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that allows companies to </a:t>
            </a:r>
            <a:br>
              <a:rPr lang="en-GB" sz="2700"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</a:br>
            <a:r>
              <a:rPr lang="en-GB" sz="2700" i="1" u="sng">
                <a:solidFill>
                  <a:schemeClr val="accent2"/>
                </a:solidFill>
                <a:latin typeface="Lato"/>
                <a:ea typeface="Lato"/>
                <a:cs typeface="Lato"/>
                <a:sym typeface="Lato"/>
              </a:rPr>
              <a:t>care</a:t>
            </a:r>
            <a:r>
              <a:rPr lang="en-GB" sz="2700"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 for, </a:t>
            </a:r>
            <a:r>
              <a:rPr lang="en-GB" sz="2700" i="1" u="sng">
                <a:solidFill>
                  <a:schemeClr val="accent2"/>
                </a:solidFill>
                <a:latin typeface="Lato"/>
                <a:ea typeface="Lato"/>
                <a:cs typeface="Lato"/>
                <a:sym typeface="Lato"/>
              </a:rPr>
              <a:t>connect</a:t>
            </a:r>
            <a:r>
              <a:rPr lang="en-GB" sz="2700"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 with and </a:t>
            </a:r>
            <a:r>
              <a:rPr lang="en-GB" sz="2700" i="1" u="sng">
                <a:solidFill>
                  <a:schemeClr val="accent2"/>
                </a:solidFill>
                <a:latin typeface="Lato"/>
                <a:ea typeface="Lato"/>
                <a:cs typeface="Lato"/>
                <a:sym typeface="Lato"/>
              </a:rPr>
              <a:t>celebrate</a:t>
            </a:r>
            <a:r>
              <a:rPr lang="en-GB" sz="2700">
                <a:solidFill>
                  <a:schemeClr val="accent2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GB" sz="2700"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their employees, </a:t>
            </a:r>
            <a:endParaRPr sz="2700" b="1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700" b="1" i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no matter where they are</a:t>
            </a:r>
            <a:r>
              <a:rPr lang="en-GB" sz="2700"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 or what they want. </a:t>
            </a:r>
            <a:endParaRPr sz="27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84" name="Google Shape;384;p50"/>
          <p:cNvSpPr/>
          <p:nvPr/>
        </p:nvSpPr>
        <p:spPr>
          <a:xfrm>
            <a:off x="2783702" y="2095550"/>
            <a:ext cx="5567420" cy="63075"/>
          </a:xfrm>
          <a:custGeom>
            <a:avLst/>
            <a:gdLst/>
            <a:ahLst/>
            <a:cxnLst/>
            <a:rect l="l" t="t" r="r" b="b"/>
            <a:pathLst>
              <a:path w="162032" h="2523" extrusionOk="0">
                <a:moveTo>
                  <a:pt x="0" y="1986"/>
                </a:moveTo>
                <a:cubicBezTo>
                  <a:pt x="24066" y="-1446"/>
                  <a:pt x="48636" y="533"/>
                  <a:pt x="72926" y="1503"/>
                </a:cubicBezTo>
                <a:cubicBezTo>
                  <a:pt x="102606" y="2688"/>
                  <a:pt x="132328" y="2469"/>
                  <a:pt x="162032" y="2469"/>
                </a:cubicBezTo>
              </a:path>
            </a:pathLst>
          </a:custGeom>
          <a:noFill/>
          <a:ln w="19050" cap="flat" cmpd="sng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385" name="Google Shape;385;p50"/>
          <p:cNvSpPr/>
          <p:nvPr/>
        </p:nvSpPr>
        <p:spPr>
          <a:xfrm>
            <a:off x="4897525" y="3971650"/>
            <a:ext cx="3042556" cy="63075"/>
          </a:xfrm>
          <a:custGeom>
            <a:avLst/>
            <a:gdLst/>
            <a:ahLst/>
            <a:cxnLst/>
            <a:rect l="l" t="t" r="r" b="b"/>
            <a:pathLst>
              <a:path w="162032" h="2523" extrusionOk="0">
                <a:moveTo>
                  <a:pt x="0" y="1986"/>
                </a:moveTo>
                <a:cubicBezTo>
                  <a:pt x="24066" y="-1446"/>
                  <a:pt x="48636" y="533"/>
                  <a:pt x="72926" y="1503"/>
                </a:cubicBezTo>
                <a:cubicBezTo>
                  <a:pt x="102606" y="2688"/>
                  <a:pt x="132328" y="2469"/>
                  <a:pt x="162032" y="2469"/>
                </a:cubicBezTo>
              </a:path>
            </a:pathLst>
          </a:custGeom>
          <a:noFill/>
          <a:ln w="19050" cap="flat" cmpd="sng">
            <a:solidFill>
              <a:schemeClr val="accent4"/>
            </a:solidFill>
            <a:prstDash val="dot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GB"/>
          </a:p>
        </p:txBody>
      </p:sp>
      <p:cxnSp>
        <p:nvCxnSpPr>
          <p:cNvPr id="386" name="Google Shape;386;p50"/>
          <p:cNvCxnSpPr/>
          <p:nvPr/>
        </p:nvCxnSpPr>
        <p:spPr>
          <a:xfrm rot="10800000" flipH="1">
            <a:off x="1860800" y="2495375"/>
            <a:ext cx="621900" cy="6000"/>
          </a:xfrm>
          <a:prstGeom prst="straightConnector1">
            <a:avLst/>
          </a:prstGeom>
          <a:noFill/>
          <a:ln w="38100" cap="flat" cmpd="sng">
            <a:solidFill>
              <a:schemeClr val="accent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87" name="Google Shape;387;p50"/>
          <p:cNvCxnSpPr/>
          <p:nvPr/>
        </p:nvCxnSpPr>
        <p:spPr>
          <a:xfrm rot="10800000">
            <a:off x="6624075" y="2498375"/>
            <a:ext cx="707700" cy="0"/>
          </a:xfrm>
          <a:prstGeom prst="straightConnector1">
            <a:avLst/>
          </a:prstGeom>
          <a:noFill/>
          <a:ln w="38100" cap="flat" cmpd="sng">
            <a:solidFill>
              <a:schemeClr val="accent2"/>
            </a:solidFill>
            <a:prstDash val="solid"/>
            <a:round/>
            <a:headEnd type="none" w="med" len="med"/>
            <a:tailEnd type="triangle" w="med" len="med"/>
          </a:ln>
        </p:spPr>
      </p:cxnSp>
      <p:pic>
        <p:nvPicPr>
          <p:cNvPr id="388" name="Google Shape;388;p50"/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87762" y="853225"/>
            <a:ext cx="1168476" cy="286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51"/>
          <p:cNvSpPr/>
          <p:nvPr/>
        </p:nvSpPr>
        <p:spPr>
          <a:xfrm>
            <a:off x="713650" y="1090100"/>
            <a:ext cx="7795200" cy="3414300"/>
          </a:xfrm>
          <a:prstGeom prst="roundRect">
            <a:avLst>
              <a:gd name="adj" fmla="val 1166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4" name="Google Shape;394;p5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Perkbox work with amazing businesses</a:t>
            </a:r>
            <a:endParaRPr/>
          </a:p>
        </p:txBody>
      </p:sp>
      <p:sp>
        <p:nvSpPr>
          <p:cNvPr id="395" name="Google Shape;395;p51"/>
          <p:cNvSpPr txBox="1"/>
          <p:nvPr/>
        </p:nvSpPr>
        <p:spPr>
          <a:xfrm>
            <a:off x="1042425" y="1713196"/>
            <a:ext cx="22248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chemeClr val="lt2"/>
              </a:solidFill>
              <a:latin typeface="Lato"/>
              <a:ea typeface="Lato"/>
              <a:cs typeface="Lato"/>
              <a:sym typeface="Lato"/>
            </a:endParaRPr>
          </a:p>
        </p:txBody>
      </p:sp>
      <p:grpSp>
        <p:nvGrpSpPr>
          <p:cNvPr id="396" name="Google Shape;396;p51"/>
          <p:cNvGrpSpPr/>
          <p:nvPr/>
        </p:nvGrpSpPr>
        <p:grpSpPr>
          <a:xfrm>
            <a:off x="1402052" y="2749725"/>
            <a:ext cx="6339915" cy="840400"/>
            <a:chOff x="1380750" y="2793575"/>
            <a:chExt cx="6339915" cy="840400"/>
          </a:xfrm>
        </p:grpSpPr>
        <p:pic>
          <p:nvPicPr>
            <p:cNvPr id="397" name="Google Shape;397;p51"/>
            <p:cNvPicPr preferRelativeResize="0"/>
            <p:nvPr/>
          </p:nvPicPr>
          <p:blipFill rotWithShape="1">
            <a:blip r:embed="rId3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525743" y="2966300"/>
              <a:ext cx="895430" cy="4949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98" name="Google Shape;398;p51"/>
            <p:cNvPicPr preferRelativeResize="0"/>
            <p:nvPr/>
          </p:nvPicPr>
          <p:blipFill>
            <a:blip r:embed="rId4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24809" y="3012618"/>
              <a:ext cx="1250881" cy="4023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99" name="Google Shape;399;p51"/>
            <p:cNvPicPr preferRelativeResize="0"/>
            <p:nvPr/>
          </p:nvPicPr>
          <p:blipFill>
            <a:blip r:embed="rId5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80283" y="2895122"/>
              <a:ext cx="840381" cy="63730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00" name="Google Shape;400;p51"/>
            <p:cNvPicPr preferRelativeResize="0"/>
            <p:nvPr/>
          </p:nvPicPr>
          <p:blipFill rotWithShape="1">
            <a:blip r:embed="rId6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725767" y="2966307"/>
              <a:ext cx="1294449" cy="49493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01" name="Google Shape;401;p51"/>
            <p:cNvPicPr preferRelativeResize="0"/>
            <p:nvPr/>
          </p:nvPicPr>
          <p:blipFill>
            <a:blip r:embed="rId7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80750" y="2793575"/>
              <a:ext cx="840400" cy="8404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02" name="Google Shape;402;p51"/>
          <p:cNvGrpSpPr/>
          <p:nvPr/>
        </p:nvGrpSpPr>
        <p:grpSpPr>
          <a:xfrm>
            <a:off x="1043007" y="3627251"/>
            <a:ext cx="7058003" cy="709778"/>
            <a:chOff x="1042431" y="3671101"/>
            <a:chExt cx="7058003" cy="709778"/>
          </a:xfrm>
        </p:grpSpPr>
        <p:pic>
          <p:nvPicPr>
            <p:cNvPr id="403" name="Google Shape;403;p51"/>
            <p:cNvPicPr preferRelativeResize="0"/>
            <p:nvPr/>
          </p:nvPicPr>
          <p:blipFill rotWithShape="1">
            <a:blip r:embed="rId8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440656" y="3706537"/>
              <a:ext cx="686775" cy="63890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04" name="Google Shape;404;p51"/>
            <p:cNvPicPr preferRelativeResize="0"/>
            <p:nvPr/>
          </p:nvPicPr>
          <p:blipFill>
            <a:blip r:embed="rId9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45985" y="3757037"/>
              <a:ext cx="759016" cy="53790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05" name="Google Shape;405;p51"/>
            <p:cNvPicPr preferRelativeResize="0"/>
            <p:nvPr/>
          </p:nvPicPr>
          <p:blipFill>
            <a:blip r:embed="rId10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491070" y="3848821"/>
              <a:ext cx="991274" cy="35433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06" name="Google Shape;406;p51"/>
            <p:cNvPicPr preferRelativeResize="0"/>
            <p:nvPr/>
          </p:nvPicPr>
          <p:blipFill>
            <a:blip r:embed="rId11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968641" y="3839287"/>
              <a:ext cx="1131793" cy="37340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07" name="Google Shape;407;p51"/>
            <p:cNvPicPr preferRelativeResize="0"/>
            <p:nvPr/>
          </p:nvPicPr>
          <p:blipFill>
            <a:blip r:embed="rId12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92848" y="3775605"/>
              <a:ext cx="984168" cy="50077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08" name="Google Shape;408;p51"/>
            <p:cNvPicPr preferRelativeResize="0"/>
            <p:nvPr/>
          </p:nvPicPr>
          <p:blipFill rotWithShape="1">
            <a:blip r:embed="rId13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042431" y="3671101"/>
              <a:ext cx="686776" cy="709778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09" name="Google Shape;409;p51"/>
          <p:cNvGrpSpPr/>
          <p:nvPr/>
        </p:nvGrpSpPr>
        <p:grpSpPr>
          <a:xfrm>
            <a:off x="1361688" y="1369140"/>
            <a:ext cx="6420641" cy="505287"/>
            <a:chOff x="1129835" y="1445015"/>
            <a:chExt cx="6881716" cy="541572"/>
          </a:xfrm>
        </p:grpSpPr>
        <p:pic>
          <p:nvPicPr>
            <p:cNvPr id="410" name="Google Shape;410;p51"/>
            <p:cNvPicPr preferRelativeResize="0"/>
            <p:nvPr/>
          </p:nvPicPr>
          <p:blipFill>
            <a:blip r:embed="rId14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736885" y="1462184"/>
              <a:ext cx="1014435" cy="50723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11" name="Google Shape;411;p51"/>
            <p:cNvPicPr preferRelativeResize="0"/>
            <p:nvPr/>
          </p:nvPicPr>
          <p:blipFill>
            <a:blip r:embed="rId15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693310" y="1470794"/>
              <a:ext cx="1131775" cy="4900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12" name="Google Shape;412;p51"/>
            <p:cNvPicPr preferRelativeResize="0"/>
            <p:nvPr/>
          </p:nvPicPr>
          <p:blipFill>
            <a:blip r:embed="rId16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29835" y="1563492"/>
              <a:ext cx="1207120" cy="30461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13" name="Google Shape;413;p51"/>
            <p:cNvPicPr preferRelativeResize="0"/>
            <p:nvPr/>
          </p:nvPicPr>
          <p:blipFill>
            <a:blip r:embed="rId17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181440" y="1575387"/>
              <a:ext cx="1199089" cy="28082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14" name="Google Shape;414;p51"/>
            <p:cNvPicPr preferRelativeResize="0"/>
            <p:nvPr/>
          </p:nvPicPr>
          <p:blipFill>
            <a:blip r:embed="rId18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107675" y="1445015"/>
              <a:ext cx="903876" cy="541572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15" name="Google Shape;415;p51"/>
          <p:cNvGrpSpPr/>
          <p:nvPr/>
        </p:nvGrpSpPr>
        <p:grpSpPr>
          <a:xfrm>
            <a:off x="941873" y="2031284"/>
            <a:ext cx="7260272" cy="762291"/>
            <a:chOff x="948360" y="2136759"/>
            <a:chExt cx="7260272" cy="762291"/>
          </a:xfrm>
        </p:grpSpPr>
        <p:pic>
          <p:nvPicPr>
            <p:cNvPr id="416" name="Google Shape;416;p51"/>
            <p:cNvPicPr preferRelativeResize="0"/>
            <p:nvPr/>
          </p:nvPicPr>
          <p:blipFill>
            <a:blip r:embed="rId19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270219" y="2136759"/>
              <a:ext cx="1079246" cy="76229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17" name="Google Shape;417;p51"/>
            <p:cNvPicPr preferRelativeResize="0"/>
            <p:nvPr/>
          </p:nvPicPr>
          <p:blipFill rotWithShape="1">
            <a:blip r:embed="rId20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27569" b="27573"/>
            <a:stretch/>
          </p:blipFill>
          <p:spPr>
            <a:xfrm>
              <a:off x="5637990" y="2275828"/>
              <a:ext cx="1079227" cy="48415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18" name="Google Shape;418;p51"/>
            <p:cNvPicPr preferRelativeResize="0"/>
            <p:nvPr/>
          </p:nvPicPr>
          <p:blipFill>
            <a:blip r:embed="rId21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005742" y="2408814"/>
              <a:ext cx="1202891" cy="21818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19" name="Google Shape;419;p51"/>
            <p:cNvPicPr preferRelativeResize="0"/>
            <p:nvPr/>
          </p:nvPicPr>
          <p:blipFill rotWithShape="1">
            <a:blip r:embed="rId22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48360" y="2292802"/>
              <a:ext cx="1294446" cy="45020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20" name="Google Shape;420;p51"/>
            <p:cNvPicPr preferRelativeResize="0"/>
            <p:nvPr/>
          </p:nvPicPr>
          <p:blipFill rotWithShape="1">
            <a:blip r:embed="rId23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27486" b="27350"/>
            <a:stretch/>
          </p:blipFill>
          <p:spPr>
            <a:xfrm>
              <a:off x="2531331" y="2340729"/>
              <a:ext cx="1450363" cy="35435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p52"/>
          <p:cNvSpPr txBox="1">
            <a:spLocks noGrp="1"/>
          </p:cNvSpPr>
          <p:nvPr>
            <p:ph type="title"/>
          </p:nvPr>
        </p:nvSpPr>
        <p:spPr>
          <a:xfrm>
            <a:off x="311688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The 2022 reality</a:t>
            </a:r>
            <a:endParaRPr/>
          </a:p>
        </p:txBody>
      </p:sp>
      <p:sp>
        <p:nvSpPr>
          <p:cNvPr id="426" name="Google Shape;426;p52"/>
          <p:cNvSpPr txBox="1">
            <a:spLocks noGrp="1"/>
          </p:cNvSpPr>
          <p:nvPr>
            <p:ph type="subTitle" idx="1"/>
          </p:nvPr>
        </p:nvSpPr>
        <p:spPr>
          <a:xfrm>
            <a:off x="585775" y="3200700"/>
            <a:ext cx="2160000" cy="65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u="sng">
                <a:solidFill>
                  <a:schemeClr val="hlink"/>
                </a:solidFill>
                <a:hlinkClick r:id="rId3"/>
              </a:rPr>
              <a:t>9 in 10 (87%)</a:t>
            </a:r>
            <a:r>
              <a:rPr lang="en-GB"/>
              <a:t> Gen Z employees say it’s important that benefits are tailored to them as an individual. </a:t>
            </a:r>
            <a:endParaRPr/>
          </a:p>
        </p:txBody>
      </p:sp>
      <p:sp>
        <p:nvSpPr>
          <p:cNvPr id="427" name="Google Shape;427;p52"/>
          <p:cNvSpPr txBox="1">
            <a:spLocks noGrp="1"/>
          </p:cNvSpPr>
          <p:nvPr>
            <p:ph type="subTitle" idx="2"/>
          </p:nvPr>
        </p:nvSpPr>
        <p:spPr>
          <a:xfrm>
            <a:off x="3329250" y="3200700"/>
            <a:ext cx="2485500" cy="65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The global talent shortage is  </a:t>
            </a:r>
            <a:r>
              <a:rPr lang="en-GB" u="sng">
                <a:solidFill>
                  <a:schemeClr val="hlink"/>
                </a:solidFill>
                <a:hlinkClick r:id="rId4"/>
              </a:rPr>
              <a:t>the highest</a:t>
            </a:r>
            <a:r>
              <a:rPr lang="en-GB"/>
              <a:t> since 2006</a:t>
            </a:r>
            <a:endParaRPr/>
          </a:p>
        </p:txBody>
      </p:sp>
      <p:sp>
        <p:nvSpPr>
          <p:cNvPr id="428" name="Google Shape;428;p52"/>
          <p:cNvSpPr txBox="1">
            <a:spLocks noGrp="1"/>
          </p:cNvSpPr>
          <p:nvPr>
            <p:ph type="subTitle" idx="3"/>
          </p:nvPr>
        </p:nvSpPr>
        <p:spPr>
          <a:xfrm>
            <a:off x="6344025" y="3200700"/>
            <a:ext cx="2353500" cy="65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According to </a:t>
            </a:r>
            <a:r>
              <a:rPr lang="en-GB" u="sng">
                <a:solidFill>
                  <a:schemeClr val="hlink"/>
                </a:solidFill>
                <a:hlinkClick r:id="rId5"/>
              </a:rPr>
              <a:t>Gallup</a:t>
            </a:r>
            <a:r>
              <a:rPr lang="en-GB"/>
              <a:t>, 60% of people are emotionally detached at work and 19% are miserable.</a:t>
            </a:r>
            <a:endParaRPr/>
          </a:p>
        </p:txBody>
      </p:sp>
      <p:sp>
        <p:nvSpPr>
          <p:cNvPr id="429" name="Google Shape;429;p52"/>
          <p:cNvSpPr/>
          <p:nvPr/>
        </p:nvSpPr>
        <p:spPr>
          <a:xfrm rot="2922247">
            <a:off x="7460196" y="2415760"/>
            <a:ext cx="338209" cy="338209"/>
          </a:xfrm>
          <a:prstGeom prst="rect">
            <a:avLst/>
          </a:prstGeom>
          <a:solidFill>
            <a:srgbClr val="21295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0" name="Google Shape;430;p52"/>
          <p:cNvSpPr/>
          <p:nvPr/>
        </p:nvSpPr>
        <p:spPr>
          <a:xfrm>
            <a:off x="585775" y="1711364"/>
            <a:ext cx="2160000" cy="1296900"/>
          </a:xfrm>
          <a:prstGeom prst="roundRect">
            <a:avLst>
              <a:gd name="adj" fmla="val 4150"/>
            </a:avLst>
          </a:prstGeom>
          <a:gradFill>
            <a:gsLst>
              <a:gs pos="0">
                <a:srgbClr val="0496FF"/>
              </a:gs>
              <a:gs pos="100000">
                <a:srgbClr val="21295C"/>
              </a:gs>
            </a:gsLst>
            <a:lin ang="8100019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>
              <a:solidFill>
                <a:srgbClr val="3DCCC7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Standard benefits are no longer enough</a:t>
            </a:r>
            <a:endParaRPr sz="1400" i="0" u="none" strike="noStrike" cap="non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431" name="Google Shape;431;p52"/>
          <p:cNvPicPr preferRelativeResize="0"/>
          <p:nvPr/>
        </p:nvPicPr>
        <p:blipFill rotWithShape="1">
          <a:blip r:embed="rId6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63916" y="1254425"/>
            <a:ext cx="803700" cy="828600"/>
          </a:xfrm>
          <a:prstGeom prst="ellipse">
            <a:avLst/>
          </a:prstGeom>
          <a:noFill/>
          <a:ln w="381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432" name="Google Shape;432;p52"/>
          <p:cNvSpPr/>
          <p:nvPr/>
        </p:nvSpPr>
        <p:spPr>
          <a:xfrm>
            <a:off x="3464900" y="1726275"/>
            <a:ext cx="2160000" cy="1282800"/>
          </a:xfrm>
          <a:prstGeom prst="roundRect">
            <a:avLst>
              <a:gd name="adj" fmla="val 4150"/>
            </a:avLst>
          </a:prstGeom>
          <a:gradFill>
            <a:gsLst>
              <a:gs pos="0">
                <a:srgbClr val="0496FF"/>
              </a:gs>
              <a:gs pos="100000">
                <a:srgbClr val="21295C"/>
              </a:gs>
            </a:gsLst>
            <a:lin ang="8100019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>
              <a:solidFill>
                <a:srgbClr val="3DCCC7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Attracting and retaining talent is harder than ever</a:t>
            </a:r>
            <a:endParaRPr sz="1400" i="0" u="none" strike="noStrike" cap="non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433" name="Google Shape;433;p52"/>
          <p:cNvPicPr preferRelativeResize="0"/>
          <p:nvPr/>
        </p:nvPicPr>
        <p:blipFill rotWithShape="1">
          <a:blip r:embed="rId7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43016" y="1239838"/>
            <a:ext cx="803700" cy="828600"/>
          </a:xfrm>
          <a:prstGeom prst="ellipse">
            <a:avLst/>
          </a:prstGeom>
          <a:noFill/>
          <a:ln w="381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434" name="Google Shape;434;p52"/>
          <p:cNvSpPr/>
          <p:nvPr/>
        </p:nvSpPr>
        <p:spPr>
          <a:xfrm>
            <a:off x="6402575" y="1740135"/>
            <a:ext cx="2160000" cy="1283100"/>
          </a:xfrm>
          <a:prstGeom prst="roundRect">
            <a:avLst>
              <a:gd name="adj" fmla="val 4150"/>
            </a:avLst>
          </a:prstGeom>
          <a:gradFill>
            <a:gsLst>
              <a:gs pos="0">
                <a:srgbClr val="0496FF"/>
              </a:gs>
              <a:gs pos="100000">
                <a:srgbClr val="21295C"/>
              </a:gs>
            </a:gsLst>
            <a:lin ang="8100019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>
              <a:solidFill>
                <a:srgbClr val="3DCCC7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Wellbeing continues to be at the forefront</a:t>
            </a:r>
            <a:endParaRPr sz="1400" i="0" u="none" strike="noStrike" cap="non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435" name="Google Shape;435;p52"/>
          <p:cNvPicPr preferRelativeResize="0"/>
          <p:nvPr/>
        </p:nvPicPr>
        <p:blipFill rotWithShape="1">
          <a:blip r:embed="rId8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80741" y="1254425"/>
            <a:ext cx="803700" cy="828600"/>
          </a:xfrm>
          <a:prstGeom prst="ellipse">
            <a:avLst/>
          </a:prstGeom>
          <a:noFill/>
          <a:ln w="381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436" name="Google Shape;436;p52"/>
          <p:cNvSpPr txBox="1"/>
          <p:nvPr/>
        </p:nvSpPr>
        <p:spPr>
          <a:xfrm>
            <a:off x="645600" y="4274650"/>
            <a:ext cx="78528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1" name="Google Shape;441;p53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3337"/>
          <a:stretch/>
        </p:blipFill>
        <p:spPr>
          <a:xfrm>
            <a:off x="4179500" y="701075"/>
            <a:ext cx="4976650" cy="4080726"/>
          </a:xfrm>
          <a:prstGeom prst="rect">
            <a:avLst/>
          </a:prstGeom>
          <a:noFill/>
          <a:ln>
            <a:noFill/>
          </a:ln>
        </p:spPr>
      </p:pic>
      <p:sp>
        <p:nvSpPr>
          <p:cNvPr id="442" name="Google Shape;442;p53"/>
          <p:cNvSpPr/>
          <p:nvPr/>
        </p:nvSpPr>
        <p:spPr>
          <a:xfrm>
            <a:off x="558675" y="3686550"/>
            <a:ext cx="3443100" cy="961800"/>
          </a:xfrm>
          <a:prstGeom prst="roundRect">
            <a:avLst>
              <a:gd name="adj" fmla="val 415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3" name="Google Shape;443;p53"/>
          <p:cNvSpPr/>
          <p:nvPr/>
        </p:nvSpPr>
        <p:spPr>
          <a:xfrm>
            <a:off x="558675" y="2608294"/>
            <a:ext cx="3443100" cy="961800"/>
          </a:xfrm>
          <a:prstGeom prst="roundRect">
            <a:avLst>
              <a:gd name="adj" fmla="val 415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4" name="Google Shape;444;p53"/>
          <p:cNvSpPr/>
          <p:nvPr/>
        </p:nvSpPr>
        <p:spPr>
          <a:xfrm>
            <a:off x="558675" y="1530050"/>
            <a:ext cx="3443100" cy="961800"/>
          </a:xfrm>
          <a:prstGeom prst="roundRect">
            <a:avLst>
              <a:gd name="adj" fmla="val 415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5" name="Google Shape;445;p53"/>
          <p:cNvSpPr txBox="1">
            <a:spLocks noGrp="1"/>
          </p:cNvSpPr>
          <p:nvPr>
            <p:ph type="title"/>
          </p:nvPr>
        </p:nvSpPr>
        <p:spPr>
          <a:xfrm>
            <a:off x="311688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The HR resource drain</a:t>
            </a:r>
            <a:endParaRPr/>
          </a:p>
        </p:txBody>
      </p:sp>
      <p:cxnSp>
        <p:nvCxnSpPr>
          <p:cNvPr id="446" name="Google Shape;446;p53"/>
          <p:cNvCxnSpPr/>
          <p:nvPr/>
        </p:nvCxnSpPr>
        <p:spPr>
          <a:xfrm>
            <a:off x="482475" y="2820925"/>
            <a:ext cx="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47" name="Google Shape;447;p53"/>
          <p:cNvCxnSpPr>
            <a:stCxn id="448" idx="1"/>
          </p:cNvCxnSpPr>
          <p:nvPr/>
        </p:nvCxnSpPr>
        <p:spPr>
          <a:xfrm>
            <a:off x="10952000" y="1365025"/>
            <a:ext cx="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54" name="Google Shape;454;p53"/>
          <p:cNvSpPr txBox="1"/>
          <p:nvPr/>
        </p:nvSpPr>
        <p:spPr>
          <a:xfrm>
            <a:off x="1071900" y="874050"/>
            <a:ext cx="70002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chemeClr val="lt2"/>
                </a:solidFill>
                <a:latin typeface="Lato"/>
                <a:ea typeface="Lato"/>
                <a:cs typeface="Lato"/>
                <a:sym typeface="Lato"/>
              </a:rPr>
              <a:t>Trying  to build a strong EVP isn’t easy — especially across borders!</a:t>
            </a:r>
            <a:endParaRPr sz="1600">
              <a:solidFill>
                <a:schemeClr val="lt2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55" name="Google Shape;455;p53"/>
          <p:cNvSpPr/>
          <p:nvPr/>
        </p:nvSpPr>
        <p:spPr>
          <a:xfrm rot="-5400000">
            <a:off x="214750" y="2935600"/>
            <a:ext cx="750900" cy="307200"/>
          </a:xfrm>
          <a:prstGeom prst="roundRect">
            <a:avLst>
              <a:gd name="adj" fmla="val 7142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money</a:t>
            </a:r>
            <a:endParaRPr sz="11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56" name="Google Shape;456;p53"/>
          <p:cNvSpPr/>
          <p:nvPr/>
        </p:nvSpPr>
        <p:spPr>
          <a:xfrm rot="-5400000">
            <a:off x="203350" y="1850550"/>
            <a:ext cx="773700" cy="307200"/>
          </a:xfrm>
          <a:prstGeom prst="roundRect">
            <a:avLst>
              <a:gd name="adj" fmla="val 7142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time</a:t>
            </a:r>
            <a:endParaRPr sz="11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57" name="Google Shape;457;p53"/>
          <p:cNvSpPr/>
          <p:nvPr/>
        </p:nvSpPr>
        <p:spPr>
          <a:xfrm rot="-5400000">
            <a:off x="200950" y="4013850"/>
            <a:ext cx="778500" cy="307200"/>
          </a:xfrm>
          <a:prstGeom prst="roundRect">
            <a:avLst>
              <a:gd name="adj" fmla="val 7142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energy</a:t>
            </a:r>
            <a:endParaRPr sz="11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58" name="Google Shape;458;p53"/>
          <p:cNvSpPr txBox="1"/>
          <p:nvPr/>
        </p:nvSpPr>
        <p:spPr>
          <a:xfrm>
            <a:off x="852375" y="1530050"/>
            <a:ext cx="3149400" cy="96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3C3C3C"/>
                </a:solidFill>
                <a:latin typeface="Lato"/>
                <a:ea typeface="Lato"/>
                <a:cs typeface="Lato"/>
                <a:sym typeface="Lato"/>
              </a:rPr>
              <a:t>Multiple providers, complex </a:t>
            </a:r>
            <a:br>
              <a:rPr lang="en-GB" sz="1200">
                <a:solidFill>
                  <a:srgbClr val="3C3C3C"/>
                </a:solidFill>
                <a:latin typeface="Lato"/>
                <a:ea typeface="Lato"/>
                <a:cs typeface="Lato"/>
                <a:sym typeface="Lato"/>
              </a:rPr>
            </a:br>
            <a:r>
              <a:rPr lang="en-GB" sz="1200">
                <a:solidFill>
                  <a:srgbClr val="3C3C3C"/>
                </a:solidFill>
                <a:latin typeface="Lato"/>
                <a:ea typeface="Lato"/>
                <a:cs typeface="Lato"/>
                <a:sym typeface="Lato"/>
              </a:rPr>
              <a:t>regulations or managing different vendors</a:t>
            </a:r>
            <a:endParaRPr/>
          </a:p>
        </p:txBody>
      </p:sp>
      <p:sp>
        <p:nvSpPr>
          <p:cNvPr id="459" name="Google Shape;459;p53"/>
          <p:cNvSpPr txBox="1"/>
          <p:nvPr/>
        </p:nvSpPr>
        <p:spPr>
          <a:xfrm>
            <a:off x="852375" y="2608300"/>
            <a:ext cx="3000000" cy="96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3C3C3C"/>
                </a:solidFill>
                <a:latin typeface="Lato"/>
                <a:ea typeface="Lato"/>
                <a:cs typeface="Lato"/>
                <a:sym typeface="Lato"/>
              </a:rPr>
              <a:t>Piecemeal solutions, complicated plans or inefficient spend</a:t>
            </a:r>
            <a:endParaRPr/>
          </a:p>
        </p:txBody>
      </p:sp>
      <p:sp>
        <p:nvSpPr>
          <p:cNvPr id="460" name="Google Shape;460;p53"/>
          <p:cNvSpPr txBox="1"/>
          <p:nvPr/>
        </p:nvSpPr>
        <p:spPr>
          <a:xfrm>
            <a:off x="852375" y="3686550"/>
            <a:ext cx="3000000" cy="96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3C3C3C"/>
                </a:solidFill>
                <a:latin typeface="Lato"/>
                <a:ea typeface="Lato"/>
                <a:cs typeface="Lato"/>
                <a:sym typeface="Lato"/>
              </a:rPr>
              <a:t>Multiple logins, password fatigue </a:t>
            </a:r>
            <a:br>
              <a:rPr lang="en-GB" sz="1200">
                <a:solidFill>
                  <a:srgbClr val="3C3C3C"/>
                </a:solidFill>
                <a:latin typeface="Lato"/>
                <a:ea typeface="Lato"/>
                <a:cs typeface="Lato"/>
                <a:sym typeface="Lato"/>
              </a:rPr>
            </a:br>
            <a:r>
              <a:rPr lang="en-GB" sz="1200">
                <a:solidFill>
                  <a:srgbClr val="3C3C3C"/>
                </a:solidFill>
                <a:latin typeface="Lato"/>
                <a:ea typeface="Lato"/>
                <a:cs typeface="Lato"/>
                <a:sym typeface="Lato"/>
              </a:rPr>
              <a:t>or multiple data upload processes</a:t>
            </a: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p54"/>
          <p:cNvSpPr txBox="1"/>
          <p:nvPr/>
        </p:nvSpPr>
        <p:spPr>
          <a:xfrm>
            <a:off x="3526325" y="2771425"/>
            <a:ext cx="20151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3C3C3C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3C3C3C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466" name="Google Shape;466;p54"/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36900" y="117000"/>
            <a:ext cx="4678500" cy="4678500"/>
          </a:xfrm>
          <a:prstGeom prst="rect">
            <a:avLst/>
          </a:prstGeom>
          <a:noFill/>
          <a:ln>
            <a:noFill/>
          </a:ln>
        </p:spPr>
      </p:pic>
      <p:sp>
        <p:nvSpPr>
          <p:cNvPr id="467" name="Google Shape;467;p54"/>
          <p:cNvSpPr txBox="1"/>
          <p:nvPr/>
        </p:nvSpPr>
        <p:spPr>
          <a:xfrm>
            <a:off x="456625" y="0"/>
            <a:ext cx="4115400" cy="479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That’s why we designed Perkbox... </a:t>
            </a:r>
            <a:endParaRPr sz="2800" b="1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i="1">
                <a:solidFill>
                  <a:schemeClr val="accent2"/>
                </a:solidFill>
                <a:latin typeface="Lato"/>
                <a:ea typeface="Lato"/>
                <a:cs typeface="Lato"/>
                <a:sym typeface="Lato"/>
              </a:rPr>
              <a:t>A single global platform that: </a:t>
            </a:r>
            <a:endParaRPr sz="1600" i="1">
              <a:solidFill>
                <a:schemeClr val="accent2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Saves HR teams time, money and energy &amp;</a:t>
            </a:r>
            <a:endParaRPr sz="16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provides a seamless experience for their employees with one app</a:t>
            </a:r>
            <a:endParaRPr sz="16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p5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lt2"/>
                </a:solidFill>
              </a:rPr>
              <a:t>How can Perkbox help you?</a:t>
            </a:r>
            <a:endParaRPr>
              <a:solidFill>
                <a:schemeClr val="lt2"/>
              </a:solidFill>
            </a:endParaRPr>
          </a:p>
        </p:txBody>
      </p:sp>
      <p:sp>
        <p:nvSpPr>
          <p:cNvPr id="473" name="Google Shape;473;p55"/>
          <p:cNvSpPr/>
          <p:nvPr/>
        </p:nvSpPr>
        <p:spPr>
          <a:xfrm>
            <a:off x="682322" y="1507506"/>
            <a:ext cx="3743400" cy="1265400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b="1">
              <a:solidFill>
                <a:srgbClr val="0496FF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 b="1">
                <a:solidFill>
                  <a:srgbClr val="0496FF"/>
                </a:solidFill>
                <a:latin typeface="Lato"/>
                <a:ea typeface="Lato"/>
                <a:cs typeface="Lato"/>
                <a:sym typeface="Lato"/>
              </a:rPr>
              <a:t>"For businesses serious about employee wellbeing </a:t>
            </a:r>
            <a:br>
              <a:rPr lang="en-GB" sz="1100" b="1">
                <a:solidFill>
                  <a:srgbClr val="0496FF"/>
                </a:solidFill>
                <a:latin typeface="Lato"/>
                <a:ea typeface="Lato"/>
                <a:cs typeface="Lato"/>
                <a:sym typeface="Lato"/>
              </a:rPr>
            </a:br>
            <a:r>
              <a:rPr lang="en-GB" sz="1100" b="1">
                <a:solidFill>
                  <a:srgbClr val="0496FF"/>
                </a:solidFill>
                <a:latin typeface="Lato"/>
                <a:ea typeface="Lato"/>
                <a:cs typeface="Lato"/>
                <a:sym typeface="Lato"/>
              </a:rPr>
              <a:t>they will be very surprised at the complete package </a:t>
            </a:r>
            <a:br>
              <a:rPr lang="en-GB" sz="1100" b="1">
                <a:solidFill>
                  <a:srgbClr val="0496FF"/>
                </a:solidFill>
                <a:latin typeface="Lato"/>
                <a:ea typeface="Lato"/>
                <a:cs typeface="Lato"/>
                <a:sym typeface="Lato"/>
              </a:rPr>
            </a:br>
            <a:r>
              <a:rPr lang="en-GB" sz="1100" b="1">
                <a:solidFill>
                  <a:srgbClr val="0496FF"/>
                </a:solidFill>
                <a:latin typeface="Lato"/>
                <a:ea typeface="Lato"/>
                <a:cs typeface="Lato"/>
                <a:sym typeface="Lato"/>
              </a:rPr>
              <a:t>on offer. Commercially, it's a no brainer."</a:t>
            </a:r>
            <a:endParaRPr sz="1100" b="1">
              <a:solidFill>
                <a:srgbClr val="0496FF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b="1">
              <a:solidFill>
                <a:srgbClr val="0496FF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 b="1">
                <a:solidFill>
                  <a:srgbClr val="3D3D36"/>
                </a:solidFill>
                <a:latin typeface="Lato"/>
                <a:ea typeface="Lato"/>
                <a:cs typeface="Lato"/>
                <a:sym typeface="Lato"/>
              </a:rPr>
              <a:t>David Sheridan</a:t>
            </a:r>
            <a:r>
              <a:rPr lang="en-GB" sz="1100">
                <a:solidFill>
                  <a:srgbClr val="3D3D36"/>
                </a:solidFill>
                <a:latin typeface="Lato"/>
                <a:ea typeface="Lato"/>
                <a:cs typeface="Lato"/>
                <a:sym typeface="Lato"/>
              </a:rPr>
              <a:t>, Arc</a:t>
            </a:r>
            <a:endParaRPr sz="1100">
              <a:solidFill>
                <a:srgbClr val="3D3D36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74" name="Google Shape;474;p55"/>
          <p:cNvSpPr/>
          <p:nvPr/>
        </p:nvSpPr>
        <p:spPr>
          <a:xfrm>
            <a:off x="804575" y="1295775"/>
            <a:ext cx="2842200" cy="307200"/>
          </a:xfrm>
          <a:prstGeom prst="roundRect">
            <a:avLst>
              <a:gd name="adj" fmla="val 7142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Support employee wellbeing...</a:t>
            </a:r>
            <a:endParaRPr sz="11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75" name="Google Shape;475;p55"/>
          <p:cNvSpPr/>
          <p:nvPr/>
        </p:nvSpPr>
        <p:spPr>
          <a:xfrm>
            <a:off x="682325" y="3202674"/>
            <a:ext cx="3743400" cy="1265400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b="1">
              <a:solidFill>
                <a:srgbClr val="0496FF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 b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"</a:t>
            </a:r>
            <a:r>
              <a:rPr lang="en-GB" sz="1100" b="1">
                <a:solidFill>
                  <a:srgbClr val="0496FF"/>
                </a:solidFill>
                <a:latin typeface="Lato"/>
                <a:ea typeface="Lato"/>
                <a:cs typeface="Lato"/>
                <a:sym typeface="Lato"/>
              </a:rPr>
              <a:t>The best thing about the platform is that it’s </a:t>
            </a:r>
            <a:br>
              <a:rPr lang="en-GB" sz="1100" b="1">
                <a:solidFill>
                  <a:srgbClr val="0496FF"/>
                </a:solidFill>
                <a:latin typeface="Lato"/>
                <a:ea typeface="Lato"/>
                <a:cs typeface="Lato"/>
                <a:sym typeface="Lato"/>
              </a:rPr>
            </a:br>
            <a:r>
              <a:rPr lang="en-GB" sz="1100" b="1">
                <a:solidFill>
                  <a:srgbClr val="0496FF"/>
                </a:solidFill>
                <a:latin typeface="Lato"/>
                <a:ea typeface="Lato"/>
                <a:cs typeface="Lato"/>
                <a:sym typeface="Lato"/>
              </a:rPr>
              <a:t>so versatile. There’s something for everyone.</a:t>
            </a:r>
            <a:r>
              <a:rPr lang="en-GB" sz="1100" b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"</a:t>
            </a:r>
            <a:endParaRPr sz="1100" b="1">
              <a:solidFill>
                <a:srgbClr val="0496FF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b="1">
              <a:solidFill>
                <a:srgbClr val="0496FF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 b="1">
                <a:solidFill>
                  <a:srgbClr val="3D3D36"/>
                </a:solidFill>
                <a:latin typeface="Lato"/>
                <a:ea typeface="Lato"/>
                <a:cs typeface="Lato"/>
                <a:sym typeface="Lato"/>
              </a:rPr>
              <a:t>Victoria Otosio</a:t>
            </a:r>
            <a:r>
              <a:rPr lang="en-GB" sz="1100">
                <a:solidFill>
                  <a:srgbClr val="3D3D36"/>
                </a:solidFill>
                <a:latin typeface="Lato"/>
                <a:ea typeface="Lato"/>
                <a:cs typeface="Lato"/>
                <a:sym typeface="Lato"/>
              </a:rPr>
              <a:t>, Purplebricks</a:t>
            </a:r>
            <a:endParaRPr sz="1100">
              <a:solidFill>
                <a:srgbClr val="3D3D36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76" name="Google Shape;476;p55"/>
          <p:cNvSpPr/>
          <p:nvPr/>
        </p:nvSpPr>
        <p:spPr>
          <a:xfrm>
            <a:off x="804575" y="2990925"/>
            <a:ext cx="2842200" cy="307200"/>
          </a:xfrm>
          <a:prstGeom prst="roundRect">
            <a:avLst>
              <a:gd name="adj" fmla="val 7142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Provide something for everyone...</a:t>
            </a:r>
            <a:endParaRPr sz="11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77" name="Google Shape;477;p55"/>
          <p:cNvSpPr/>
          <p:nvPr/>
        </p:nvSpPr>
        <p:spPr>
          <a:xfrm>
            <a:off x="4802822" y="1507506"/>
            <a:ext cx="3743400" cy="1265400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b="1">
              <a:solidFill>
                <a:srgbClr val="0496FF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 b="1">
                <a:solidFill>
                  <a:srgbClr val="0496FF"/>
                </a:solidFill>
                <a:latin typeface="Lato"/>
                <a:ea typeface="Lato"/>
                <a:cs typeface="Lato"/>
                <a:sym typeface="Lato"/>
              </a:rPr>
              <a:t>"I was really impressed by what I saw with Perkbox. It was clear that it was a global solution that could fix a lot of our challenges."</a:t>
            </a:r>
            <a:endParaRPr sz="1100" b="1">
              <a:solidFill>
                <a:srgbClr val="0496FF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b="1">
              <a:solidFill>
                <a:srgbClr val="0496FF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 b="1">
                <a:solidFill>
                  <a:srgbClr val="3D3D36"/>
                </a:solidFill>
                <a:latin typeface="Lato"/>
                <a:ea typeface="Lato"/>
                <a:cs typeface="Lato"/>
                <a:sym typeface="Lato"/>
              </a:rPr>
              <a:t>Cressida Sergeant</a:t>
            </a:r>
            <a:r>
              <a:rPr lang="en-GB" sz="1100">
                <a:solidFill>
                  <a:srgbClr val="3D3D36"/>
                </a:solidFill>
                <a:latin typeface="Lato"/>
                <a:ea typeface="Lato"/>
                <a:cs typeface="Lato"/>
                <a:sym typeface="Lato"/>
              </a:rPr>
              <a:t>, Traveltek</a:t>
            </a:r>
            <a:endParaRPr sz="1100">
              <a:solidFill>
                <a:srgbClr val="3D3D36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78" name="Google Shape;478;p55"/>
          <p:cNvSpPr/>
          <p:nvPr/>
        </p:nvSpPr>
        <p:spPr>
          <a:xfrm>
            <a:off x="4925075" y="1295750"/>
            <a:ext cx="2842200" cy="307200"/>
          </a:xfrm>
          <a:prstGeom prst="roundRect">
            <a:avLst>
              <a:gd name="adj" fmla="val 7142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Harmonise benefits...</a:t>
            </a:r>
            <a:endParaRPr sz="11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79" name="Google Shape;479;p55"/>
          <p:cNvSpPr/>
          <p:nvPr/>
        </p:nvSpPr>
        <p:spPr>
          <a:xfrm>
            <a:off x="4802822" y="3202681"/>
            <a:ext cx="3743400" cy="1265400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b="1">
              <a:solidFill>
                <a:srgbClr val="0496FF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 b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"</a:t>
            </a:r>
            <a:r>
              <a:rPr lang="en-GB" sz="1100" b="1">
                <a:solidFill>
                  <a:srgbClr val="0496FF"/>
                </a:solidFill>
                <a:latin typeface="Lato"/>
                <a:ea typeface="Lato"/>
                <a:cs typeface="Lato"/>
                <a:sym typeface="Lato"/>
              </a:rPr>
              <a:t>From my perspective as an employer, it’s helped </a:t>
            </a:r>
            <a:br>
              <a:rPr lang="en-GB" sz="1100" b="1">
                <a:solidFill>
                  <a:srgbClr val="0496FF"/>
                </a:solidFill>
                <a:latin typeface="Lato"/>
                <a:ea typeface="Lato"/>
                <a:cs typeface="Lato"/>
                <a:sym typeface="Lato"/>
              </a:rPr>
            </a:br>
            <a:r>
              <a:rPr lang="en-GB" sz="1100" b="1">
                <a:solidFill>
                  <a:srgbClr val="0496FF"/>
                </a:solidFill>
                <a:latin typeface="Lato"/>
                <a:ea typeface="Lato"/>
                <a:cs typeface="Lato"/>
                <a:sym typeface="Lato"/>
              </a:rPr>
              <a:t>me to feel that I can give back and I feel able to </a:t>
            </a:r>
            <a:br>
              <a:rPr lang="en-GB" sz="1100" b="1">
                <a:solidFill>
                  <a:srgbClr val="0496FF"/>
                </a:solidFill>
                <a:latin typeface="Lato"/>
                <a:ea typeface="Lato"/>
                <a:cs typeface="Lato"/>
                <a:sym typeface="Lato"/>
              </a:rPr>
            </a:br>
            <a:r>
              <a:rPr lang="en-GB" sz="1100" b="1">
                <a:solidFill>
                  <a:srgbClr val="0496FF"/>
                </a:solidFill>
                <a:latin typeface="Lato"/>
                <a:ea typeface="Lato"/>
                <a:cs typeface="Lato"/>
                <a:sym typeface="Lato"/>
              </a:rPr>
              <a:t>express how appreciative I am of my team.</a:t>
            </a:r>
            <a:r>
              <a:rPr lang="en-GB" sz="1100" b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"</a:t>
            </a:r>
            <a:endParaRPr sz="1100" b="1">
              <a:solidFill>
                <a:srgbClr val="0496FF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b="1">
              <a:solidFill>
                <a:srgbClr val="0496FF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 b="1">
                <a:solidFill>
                  <a:srgbClr val="3D3D36"/>
                </a:solidFill>
                <a:latin typeface="Lato"/>
                <a:ea typeface="Lato"/>
                <a:cs typeface="Lato"/>
                <a:sym typeface="Lato"/>
              </a:rPr>
              <a:t>Susie Campbell</a:t>
            </a:r>
            <a:r>
              <a:rPr lang="en-GB" sz="1100">
                <a:solidFill>
                  <a:srgbClr val="3D3D36"/>
                </a:solidFill>
                <a:latin typeface="Lato"/>
                <a:ea typeface="Lato"/>
                <a:cs typeface="Lato"/>
                <a:sym typeface="Lato"/>
              </a:rPr>
              <a:t>, Hullabaloo PR</a:t>
            </a:r>
            <a:endParaRPr sz="1100">
              <a:solidFill>
                <a:srgbClr val="3D3D36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80" name="Google Shape;480;p55"/>
          <p:cNvSpPr/>
          <p:nvPr/>
        </p:nvSpPr>
        <p:spPr>
          <a:xfrm>
            <a:off x="4925075" y="2990925"/>
            <a:ext cx="2842200" cy="307200"/>
          </a:xfrm>
          <a:prstGeom prst="roundRect">
            <a:avLst>
              <a:gd name="adj" fmla="val 7142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Build a culture of appreciation…</a:t>
            </a:r>
            <a:endParaRPr sz="11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p56"/>
          <p:cNvSpPr txBox="1">
            <a:spLocks noGrp="1"/>
          </p:cNvSpPr>
          <p:nvPr>
            <p:ph type="ctr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accent2"/>
                </a:solidFill>
              </a:rPr>
              <a:t>The Perkbox platform</a:t>
            </a:r>
            <a:endParaRPr>
              <a:solidFill>
                <a:schemeClr val="accent2"/>
              </a:solidFill>
            </a:endParaRPr>
          </a:p>
        </p:txBody>
      </p:sp>
      <p:pic>
        <p:nvPicPr>
          <p:cNvPr id="486" name="Google Shape;486;p56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18389" y="1160461"/>
            <a:ext cx="2087037" cy="3577765"/>
          </a:xfrm>
          <a:prstGeom prst="rect">
            <a:avLst/>
          </a:prstGeom>
          <a:noFill/>
          <a:ln>
            <a:noFill/>
          </a:ln>
        </p:spPr>
      </p:pic>
      <p:pic>
        <p:nvPicPr>
          <p:cNvPr id="487" name="Google Shape;487;p56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38577" y="976300"/>
            <a:ext cx="2087037" cy="3577765"/>
          </a:xfrm>
          <a:prstGeom prst="rect">
            <a:avLst/>
          </a:prstGeom>
          <a:noFill/>
          <a:ln>
            <a:noFill/>
          </a:ln>
        </p:spPr>
      </p:pic>
      <p:pic>
        <p:nvPicPr>
          <p:cNvPr id="488" name="Google Shape;488;p56"/>
          <p:cNvPicPr preferRelativeResize="0"/>
          <p:nvPr/>
        </p:nvPicPr>
        <p:blipFill rotWithShape="1"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58766" y="1160461"/>
            <a:ext cx="2087035" cy="3577757"/>
          </a:xfrm>
          <a:prstGeom prst="rect">
            <a:avLst/>
          </a:prstGeom>
          <a:noFill/>
          <a:ln>
            <a:noFill/>
          </a:ln>
        </p:spPr>
      </p:pic>
      <p:pic>
        <p:nvPicPr>
          <p:cNvPr id="489" name="Google Shape;489;p56"/>
          <p:cNvPicPr preferRelativeResize="0"/>
          <p:nvPr/>
        </p:nvPicPr>
        <p:blipFill rotWithShape="1">
          <a:blip r:embed="rId6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0239" y="1101225"/>
            <a:ext cx="1947075" cy="3337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30"/>
          <p:cNvSpPr txBox="1">
            <a:spLocks noGrp="1"/>
          </p:cNvSpPr>
          <p:nvPr>
            <p:ph type="ctrTitle"/>
          </p:nvPr>
        </p:nvSpPr>
        <p:spPr>
          <a:xfrm>
            <a:off x="805200" y="371975"/>
            <a:ext cx="7533600" cy="105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1. Understanding your workforce</a:t>
            </a:r>
            <a:endParaRPr/>
          </a:p>
        </p:txBody>
      </p:sp>
      <p:pic>
        <p:nvPicPr>
          <p:cNvPr id="174" name="Google Shape;174;p30"/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98538" y="1454925"/>
            <a:ext cx="3146926" cy="3144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Google Shape;494;p57"/>
          <p:cNvSpPr/>
          <p:nvPr/>
        </p:nvSpPr>
        <p:spPr>
          <a:xfrm>
            <a:off x="499350" y="1450025"/>
            <a:ext cx="8161800" cy="2745900"/>
          </a:xfrm>
          <a:prstGeom prst="roundRect">
            <a:avLst>
              <a:gd name="adj" fmla="val 9359"/>
            </a:avLst>
          </a:prstGeom>
          <a:noFill/>
          <a:ln w="19050" cap="flat" cmpd="sng">
            <a:solidFill>
              <a:schemeClr val="lt1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00" b="1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95" name="Google Shape;495;p57"/>
          <p:cNvSpPr/>
          <p:nvPr/>
        </p:nvSpPr>
        <p:spPr>
          <a:xfrm>
            <a:off x="778275" y="1966450"/>
            <a:ext cx="1776300" cy="1830000"/>
          </a:xfrm>
          <a:prstGeom prst="roundRect">
            <a:avLst>
              <a:gd name="adj" fmla="val 4666"/>
            </a:avLst>
          </a:prstGeom>
          <a:solidFill>
            <a:srgbClr val="1F59D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700" b="1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rgbClr val="FEFFFF"/>
                </a:solidFill>
                <a:latin typeface="Lato"/>
                <a:ea typeface="Lato"/>
                <a:cs typeface="Lato"/>
                <a:sym typeface="Lato"/>
              </a:rPr>
              <a:t>Showcase your company updates and culture across locations from one central place.</a:t>
            </a:r>
            <a:endParaRPr sz="1100">
              <a:solidFill>
                <a:srgbClr val="FEFFFF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96" name="Google Shape;496;p57"/>
          <p:cNvSpPr/>
          <p:nvPr/>
        </p:nvSpPr>
        <p:spPr>
          <a:xfrm>
            <a:off x="2933225" y="3965506"/>
            <a:ext cx="3139800" cy="474600"/>
          </a:xfrm>
          <a:prstGeom prst="roundRect">
            <a:avLst>
              <a:gd name="adj" fmla="val 21978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Admin </a:t>
            </a:r>
            <a:endParaRPr b="1" i="1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97" name="Google Shape;497;p57"/>
          <p:cNvSpPr/>
          <p:nvPr/>
        </p:nvSpPr>
        <p:spPr>
          <a:xfrm>
            <a:off x="2715325" y="1966450"/>
            <a:ext cx="1776300" cy="1830000"/>
          </a:xfrm>
          <a:prstGeom prst="roundRect">
            <a:avLst>
              <a:gd name="adj" fmla="val 4666"/>
            </a:avLst>
          </a:prstGeom>
          <a:solidFill>
            <a:srgbClr val="1F59D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700" b="1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rgbClr val="FEFFFF"/>
                </a:solidFill>
                <a:latin typeface="Lato"/>
                <a:ea typeface="Lato"/>
                <a:cs typeface="Lato"/>
                <a:sym typeface="Lato"/>
              </a:rPr>
              <a:t>Support your team's wellbeing with curated resources at their fingertips.</a:t>
            </a:r>
            <a:endParaRPr sz="1700" b="1">
              <a:solidFill>
                <a:srgbClr val="FEFFFF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98" name="Google Shape;498;p57"/>
          <p:cNvSpPr/>
          <p:nvPr/>
        </p:nvSpPr>
        <p:spPr>
          <a:xfrm>
            <a:off x="4652375" y="1966450"/>
            <a:ext cx="1776300" cy="1830000"/>
          </a:xfrm>
          <a:prstGeom prst="roundRect">
            <a:avLst>
              <a:gd name="adj" fmla="val 4666"/>
            </a:avLst>
          </a:prstGeom>
          <a:solidFill>
            <a:srgbClr val="1F59D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700" b="1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rgbClr val="FEFFFF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rgbClr val="FEFFFF"/>
                </a:solidFill>
                <a:latin typeface="Lato"/>
                <a:ea typeface="Lato"/>
                <a:cs typeface="Lato"/>
                <a:sym typeface="Lato"/>
              </a:rPr>
              <a:t>Recognise and reward your people in a personalised way, wherever they are  — increasing motivation and engagement.</a:t>
            </a:r>
            <a:endParaRPr sz="1700" b="1">
              <a:solidFill>
                <a:srgbClr val="FEFFFF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99" name="Google Shape;499;p57"/>
          <p:cNvSpPr/>
          <p:nvPr/>
        </p:nvSpPr>
        <p:spPr>
          <a:xfrm>
            <a:off x="6589425" y="1966450"/>
            <a:ext cx="1776300" cy="1830000"/>
          </a:xfrm>
          <a:prstGeom prst="roundRect">
            <a:avLst>
              <a:gd name="adj" fmla="val 4666"/>
            </a:avLst>
          </a:prstGeom>
          <a:solidFill>
            <a:srgbClr val="1F59D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700" b="1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Provide global perks and benefits that constantly add value to your employees’ lives, all in one easy to manage place.</a:t>
            </a:r>
            <a:endParaRPr sz="1700" b="1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500" name="Google Shape;500;p57"/>
          <p:cNvSpPr/>
          <p:nvPr/>
        </p:nvSpPr>
        <p:spPr>
          <a:xfrm>
            <a:off x="861450" y="1163400"/>
            <a:ext cx="7421100" cy="514200"/>
          </a:xfrm>
          <a:prstGeom prst="roundRect">
            <a:avLst>
              <a:gd name="adj" fmla="val 21978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Caring for, connecting with and celebrating your employees across the globe</a:t>
            </a:r>
            <a:endParaRPr b="1" i="1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501" name="Google Shape;501;p57"/>
          <p:cNvSpPr txBox="1">
            <a:spLocks noGrp="1"/>
          </p:cNvSpPr>
          <p:nvPr>
            <p:ph type="ctr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accent2"/>
                </a:solidFill>
              </a:rPr>
              <a:t>The Perkbox platform</a:t>
            </a:r>
            <a:endParaRPr>
              <a:solidFill>
                <a:schemeClr val="accent2"/>
              </a:solidFill>
            </a:endParaRPr>
          </a:p>
        </p:txBody>
      </p:sp>
      <p:pic>
        <p:nvPicPr>
          <p:cNvPr id="502" name="Google Shape;502;p57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6771" t="-30001" r="-9183" b="-26664"/>
          <a:stretch/>
        </p:blipFill>
        <p:spPr>
          <a:xfrm>
            <a:off x="1168625" y="2259550"/>
            <a:ext cx="1016802" cy="266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03" name="Google Shape;503;p57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8073" t="-31295" r="-17006" b="-27889"/>
          <a:stretch/>
        </p:blipFill>
        <p:spPr>
          <a:xfrm>
            <a:off x="7023950" y="2259550"/>
            <a:ext cx="900176" cy="266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04" name="Google Shape;504;p57"/>
          <p:cNvPicPr preferRelativeResize="0"/>
          <p:nvPr/>
        </p:nvPicPr>
        <p:blipFill rotWithShape="1"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4543" t="-52177" r="-6554" b="-52279"/>
          <a:stretch/>
        </p:blipFill>
        <p:spPr>
          <a:xfrm>
            <a:off x="4897850" y="2226975"/>
            <a:ext cx="1308923" cy="331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05" name="Google Shape;505;p57"/>
          <p:cNvPicPr preferRelativeResize="0"/>
          <p:nvPr/>
        </p:nvPicPr>
        <p:blipFill rotWithShape="1">
          <a:blip r:embed="rId6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6332" t="-34323" r="-6943" b="-30774"/>
          <a:stretch/>
        </p:blipFill>
        <p:spPr>
          <a:xfrm>
            <a:off x="3108899" y="2259550"/>
            <a:ext cx="1060502" cy="266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p58"/>
          <p:cNvSpPr txBox="1"/>
          <p:nvPr/>
        </p:nvSpPr>
        <p:spPr>
          <a:xfrm>
            <a:off x="342475" y="1077975"/>
            <a:ext cx="4040100" cy="299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98000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>
                <a:solidFill>
                  <a:schemeClr val="accent3"/>
                </a:solidFill>
                <a:latin typeface="Lato"/>
                <a:ea typeface="Lato"/>
                <a:cs typeface="Lato"/>
                <a:sym typeface="Lato"/>
              </a:rPr>
              <a:t>A constantly updated collection of curated wellbeing content, helping you give your employees the resources they need to be happy and healthy. </a:t>
            </a:r>
            <a:endParaRPr sz="1600" b="1">
              <a:solidFill>
                <a:schemeClr val="accent3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chemeClr val="lt2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-3048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Lato"/>
              <a:buChar char="●"/>
            </a:pPr>
            <a:r>
              <a:rPr lang="en-GB" sz="1200">
                <a:solidFill>
                  <a:schemeClr val="lt2"/>
                </a:solidFill>
                <a:latin typeface="Lato"/>
                <a:ea typeface="Lato"/>
                <a:cs typeface="Lato"/>
                <a:sym typeface="Lato"/>
              </a:rPr>
              <a:t>Emphasise your company focus on wellbeing</a:t>
            </a:r>
            <a:endParaRPr sz="1200">
              <a:solidFill>
                <a:schemeClr val="lt2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-3048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Lato"/>
              <a:buChar char="●"/>
            </a:pPr>
            <a:r>
              <a:rPr lang="en-GB" sz="1200">
                <a:solidFill>
                  <a:schemeClr val="lt2"/>
                </a:solidFill>
                <a:latin typeface="Lato"/>
                <a:ea typeface="Lato"/>
                <a:cs typeface="Lato"/>
                <a:sym typeface="Lato"/>
              </a:rPr>
              <a:t>Provide your people with a range of ad-free content covering everything from workout videos, to meditation guides, to talking therapies</a:t>
            </a:r>
            <a:endParaRPr sz="1200">
              <a:solidFill>
                <a:schemeClr val="lt2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-30480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lt2"/>
              </a:buClr>
              <a:buSzPts val="1200"/>
              <a:buFont typeface="Lato"/>
              <a:buChar char="●"/>
            </a:pPr>
            <a:r>
              <a:rPr lang="en-GB" sz="1200">
                <a:solidFill>
                  <a:schemeClr val="lt2"/>
                </a:solidFill>
                <a:latin typeface="Lato"/>
                <a:ea typeface="Lato"/>
                <a:cs typeface="Lato"/>
                <a:sym typeface="Lato"/>
              </a:rPr>
              <a:t>Available anywhere, at any time — laptop, tablet, smartphone or smartwatch</a:t>
            </a:r>
            <a:endParaRPr sz="1200">
              <a:solidFill>
                <a:schemeClr val="lt2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511" name="Google Shape;511;p58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7687" r="-4709" b="12411"/>
          <a:stretch/>
        </p:blipFill>
        <p:spPr>
          <a:xfrm>
            <a:off x="4483925" y="164900"/>
            <a:ext cx="4455900" cy="4629775"/>
          </a:xfrm>
          <a:prstGeom prst="rect">
            <a:avLst/>
          </a:prstGeom>
          <a:noFill/>
          <a:ln>
            <a:noFill/>
          </a:ln>
        </p:spPr>
      </p:pic>
      <p:sp>
        <p:nvSpPr>
          <p:cNvPr id="512" name="Google Shape;512;p5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Wellness hub</a:t>
            </a:r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Google Shape;517;p59"/>
          <p:cNvSpPr txBox="1"/>
          <p:nvPr/>
        </p:nvSpPr>
        <p:spPr>
          <a:xfrm>
            <a:off x="330350" y="1077975"/>
            <a:ext cx="4229700" cy="30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98000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>
                <a:solidFill>
                  <a:schemeClr val="accent3"/>
                </a:solidFill>
                <a:latin typeface="Lato"/>
                <a:ea typeface="Lato"/>
                <a:cs typeface="Lato"/>
                <a:sym typeface="Lato"/>
              </a:rPr>
              <a:t>Provide a variety of perks, benefits </a:t>
            </a:r>
            <a:endParaRPr sz="1600" b="1">
              <a:solidFill>
                <a:schemeClr val="accent3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>
                <a:solidFill>
                  <a:schemeClr val="accent3"/>
                </a:solidFill>
                <a:latin typeface="Lato"/>
                <a:ea typeface="Lato"/>
                <a:cs typeface="Lato"/>
                <a:sym typeface="Lato"/>
              </a:rPr>
              <a:t>and discounts that add value to </a:t>
            </a:r>
            <a:endParaRPr sz="1600" b="1">
              <a:solidFill>
                <a:schemeClr val="accent3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>
                <a:solidFill>
                  <a:schemeClr val="accent3"/>
                </a:solidFill>
                <a:latin typeface="Lato"/>
                <a:ea typeface="Lato"/>
                <a:cs typeface="Lato"/>
                <a:sym typeface="Lato"/>
              </a:rPr>
              <a:t>your employees’ lives all year round.</a:t>
            </a:r>
            <a:endParaRPr sz="1600" b="1">
              <a:solidFill>
                <a:schemeClr val="accent3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lt2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-3048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Lato"/>
              <a:buChar char="●"/>
            </a:pPr>
            <a:r>
              <a:rPr lang="en-GB" sz="1200">
                <a:solidFill>
                  <a:schemeClr val="lt2"/>
                </a:solidFill>
                <a:latin typeface="Lato"/>
                <a:ea typeface="Lato"/>
                <a:cs typeface="Lato"/>
                <a:sym typeface="Lato"/>
              </a:rPr>
              <a:t>Show you care about everyone’s needs with discounts and benefits to suit all lifestyles</a:t>
            </a:r>
            <a:endParaRPr sz="1200">
              <a:solidFill>
                <a:schemeClr val="lt2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-3048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Lato"/>
              <a:buChar char="●"/>
            </a:pPr>
            <a:r>
              <a:rPr lang="en-GB" sz="1200">
                <a:solidFill>
                  <a:schemeClr val="lt2"/>
                </a:solidFill>
                <a:latin typeface="Lato"/>
                <a:ea typeface="Lato"/>
                <a:cs typeface="Lato"/>
                <a:sym typeface="Lato"/>
              </a:rPr>
              <a:t>Give your people Flexi points to spend on </a:t>
            </a:r>
            <a:br>
              <a:rPr lang="en-GB" sz="1200">
                <a:solidFill>
                  <a:schemeClr val="lt2"/>
                </a:solidFill>
                <a:latin typeface="Lato"/>
                <a:ea typeface="Lato"/>
                <a:cs typeface="Lato"/>
                <a:sym typeface="Lato"/>
              </a:rPr>
            </a:br>
            <a:r>
              <a:rPr lang="en-GB" sz="1200">
                <a:solidFill>
                  <a:schemeClr val="lt2"/>
                </a:solidFill>
                <a:latin typeface="Lato"/>
                <a:ea typeface="Lato"/>
                <a:cs typeface="Lato"/>
                <a:sym typeface="Lato"/>
              </a:rPr>
              <a:t>premium Flexi Perks at no cost to them</a:t>
            </a:r>
            <a:endParaRPr sz="1200">
              <a:solidFill>
                <a:schemeClr val="lt2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-3048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Lato"/>
              <a:buChar char="●"/>
            </a:pPr>
            <a:r>
              <a:rPr lang="en-GB" sz="1200">
                <a:solidFill>
                  <a:schemeClr val="lt2"/>
                </a:solidFill>
                <a:latin typeface="Lato"/>
                <a:ea typeface="Lato"/>
                <a:cs typeface="Lato"/>
                <a:sym typeface="Lato"/>
              </a:rPr>
              <a:t>Available across all locations via a global app</a:t>
            </a:r>
            <a:endParaRPr sz="1200">
              <a:solidFill>
                <a:schemeClr val="lt2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-30480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lt2"/>
              </a:buClr>
              <a:buSzPts val="1200"/>
              <a:buFont typeface="Lato"/>
              <a:buChar char="●"/>
            </a:pPr>
            <a:r>
              <a:rPr lang="en-GB" sz="1200">
                <a:solidFill>
                  <a:schemeClr val="lt2"/>
                </a:solidFill>
                <a:latin typeface="Lato"/>
                <a:ea typeface="Lato"/>
                <a:cs typeface="Lato"/>
                <a:sym typeface="Lato"/>
              </a:rPr>
              <a:t>Showcase your existing benefits, tailored to </a:t>
            </a:r>
            <a:br>
              <a:rPr lang="en-GB" sz="1200">
                <a:solidFill>
                  <a:schemeClr val="lt2"/>
                </a:solidFill>
                <a:latin typeface="Lato"/>
                <a:ea typeface="Lato"/>
                <a:cs typeface="Lato"/>
                <a:sym typeface="Lato"/>
              </a:rPr>
            </a:br>
            <a:r>
              <a:rPr lang="en-GB" sz="1200">
                <a:solidFill>
                  <a:schemeClr val="lt2"/>
                </a:solidFill>
                <a:latin typeface="Lato"/>
                <a:ea typeface="Lato"/>
                <a:cs typeface="Lato"/>
                <a:sym typeface="Lato"/>
              </a:rPr>
              <a:t>each team and location</a:t>
            </a:r>
            <a:endParaRPr sz="1200">
              <a:solidFill>
                <a:schemeClr val="lt2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518" name="Google Shape;518;p5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Perks hub</a:t>
            </a:r>
            <a:endParaRPr/>
          </a:p>
        </p:txBody>
      </p:sp>
      <p:pic>
        <p:nvPicPr>
          <p:cNvPr id="519" name="Google Shape;519;p59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88749" y="266450"/>
            <a:ext cx="4443551" cy="44398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Google Shape;524;p60"/>
          <p:cNvSpPr/>
          <p:nvPr/>
        </p:nvSpPr>
        <p:spPr>
          <a:xfrm>
            <a:off x="7221650" y="1583875"/>
            <a:ext cx="1572000" cy="2633700"/>
          </a:xfrm>
          <a:prstGeom prst="roundRect">
            <a:avLst>
              <a:gd name="adj" fmla="val 415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5" name="Google Shape;525;p60"/>
          <p:cNvSpPr/>
          <p:nvPr/>
        </p:nvSpPr>
        <p:spPr>
          <a:xfrm>
            <a:off x="5497425" y="1583875"/>
            <a:ext cx="1572000" cy="2633700"/>
          </a:xfrm>
          <a:prstGeom prst="roundRect">
            <a:avLst>
              <a:gd name="adj" fmla="val 415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6" name="Google Shape;526;p60"/>
          <p:cNvSpPr/>
          <p:nvPr/>
        </p:nvSpPr>
        <p:spPr>
          <a:xfrm>
            <a:off x="3773200" y="1583875"/>
            <a:ext cx="1572000" cy="2633700"/>
          </a:xfrm>
          <a:prstGeom prst="roundRect">
            <a:avLst>
              <a:gd name="adj" fmla="val 415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7" name="Google Shape;527;p60"/>
          <p:cNvSpPr/>
          <p:nvPr/>
        </p:nvSpPr>
        <p:spPr>
          <a:xfrm>
            <a:off x="2048975" y="1583875"/>
            <a:ext cx="1572000" cy="2633700"/>
          </a:xfrm>
          <a:prstGeom prst="roundRect">
            <a:avLst>
              <a:gd name="adj" fmla="val 415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8" name="Google Shape;528;p60"/>
          <p:cNvSpPr/>
          <p:nvPr/>
        </p:nvSpPr>
        <p:spPr>
          <a:xfrm>
            <a:off x="324750" y="1583875"/>
            <a:ext cx="1572000" cy="2633700"/>
          </a:xfrm>
          <a:prstGeom prst="roundRect">
            <a:avLst>
              <a:gd name="adj" fmla="val 415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9" name="Google Shape;529;p60"/>
          <p:cNvSpPr/>
          <p:nvPr/>
        </p:nvSpPr>
        <p:spPr>
          <a:xfrm>
            <a:off x="459450" y="1446875"/>
            <a:ext cx="1302600" cy="288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Shopping</a:t>
            </a:r>
            <a:endParaRPr sz="1300" b="1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530" name="Google Shape;530;p60"/>
          <p:cNvSpPr/>
          <p:nvPr/>
        </p:nvSpPr>
        <p:spPr>
          <a:xfrm>
            <a:off x="2183675" y="1446875"/>
            <a:ext cx="1302600" cy="288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Entertainment</a:t>
            </a:r>
            <a:endParaRPr sz="1300" b="1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531" name="Google Shape;531;p60"/>
          <p:cNvSpPr/>
          <p:nvPr/>
        </p:nvSpPr>
        <p:spPr>
          <a:xfrm>
            <a:off x="3907900" y="1446875"/>
            <a:ext cx="1302600" cy="288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Food and drink</a:t>
            </a:r>
            <a:endParaRPr sz="1300" b="1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532" name="Google Shape;532;p60"/>
          <p:cNvSpPr/>
          <p:nvPr/>
        </p:nvSpPr>
        <p:spPr>
          <a:xfrm>
            <a:off x="5632125" y="1446875"/>
            <a:ext cx="1302600" cy="288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Wellbeing</a:t>
            </a:r>
            <a:endParaRPr sz="1300" b="1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533" name="Google Shape;533;p60"/>
          <p:cNvSpPr/>
          <p:nvPr/>
        </p:nvSpPr>
        <p:spPr>
          <a:xfrm>
            <a:off x="7356350" y="1446875"/>
            <a:ext cx="1302600" cy="288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Lifestyle</a:t>
            </a:r>
            <a:endParaRPr sz="1300" b="1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534" name="Google Shape;534;p6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1000s of perks across the globe… 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535" name="Google Shape;535;p60"/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39465" y="3745917"/>
            <a:ext cx="422574" cy="237704"/>
          </a:xfrm>
          <a:prstGeom prst="rect">
            <a:avLst/>
          </a:prstGeom>
          <a:noFill/>
          <a:ln>
            <a:noFill/>
          </a:ln>
        </p:spPr>
      </p:pic>
      <p:pic>
        <p:nvPicPr>
          <p:cNvPr id="536" name="Google Shape;536;p60"/>
          <p:cNvPicPr preferRelativeResize="0"/>
          <p:nvPr/>
        </p:nvPicPr>
        <p:blipFill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39366" y="3258429"/>
            <a:ext cx="513285" cy="288726"/>
          </a:xfrm>
          <a:prstGeom prst="rect">
            <a:avLst/>
          </a:prstGeom>
          <a:noFill/>
          <a:ln>
            <a:noFill/>
          </a:ln>
        </p:spPr>
      </p:pic>
      <p:pic>
        <p:nvPicPr>
          <p:cNvPr id="537" name="Google Shape;537;p60"/>
          <p:cNvPicPr preferRelativeResize="0"/>
          <p:nvPr/>
        </p:nvPicPr>
        <p:blipFill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7400" y="2226906"/>
            <a:ext cx="721126" cy="135908"/>
          </a:xfrm>
          <a:prstGeom prst="rect">
            <a:avLst/>
          </a:prstGeom>
          <a:noFill/>
          <a:ln>
            <a:noFill/>
          </a:ln>
        </p:spPr>
      </p:pic>
      <p:pic>
        <p:nvPicPr>
          <p:cNvPr id="538" name="Google Shape;538;p60"/>
          <p:cNvPicPr preferRelativeResize="0"/>
          <p:nvPr/>
        </p:nvPicPr>
        <p:blipFill>
          <a:blip r:embed="rId6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962" y="3371355"/>
            <a:ext cx="613599" cy="119648"/>
          </a:xfrm>
          <a:prstGeom prst="rect">
            <a:avLst/>
          </a:prstGeom>
          <a:noFill/>
          <a:ln>
            <a:noFill/>
          </a:ln>
        </p:spPr>
      </p:pic>
      <p:pic>
        <p:nvPicPr>
          <p:cNvPr id="539" name="Google Shape;539;p60"/>
          <p:cNvPicPr preferRelativeResize="0"/>
          <p:nvPr/>
        </p:nvPicPr>
        <p:blipFill>
          <a:blip r:embed="rId7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4479" y="2547287"/>
            <a:ext cx="549289" cy="219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40" name="Google Shape;540;p60"/>
          <p:cNvPicPr preferRelativeResize="0"/>
          <p:nvPr/>
        </p:nvPicPr>
        <p:blipFill>
          <a:blip r:embed="rId8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8458" y="2501555"/>
            <a:ext cx="613596" cy="345151"/>
          </a:xfrm>
          <a:prstGeom prst="rect">
            <a:avLst/>
          </a:prstGeom>
          <a:noFill/>
          <a:ln>
            <a:noFill/>
          </a:ln>
        </p:spPr>
      </p:pic>
      <p:pic>
        <p:nvPicPr>
          <p:cNvPr id="541" name="Google Shape;541;p60"/>
          <p:cNvPicPr preferRelativeResize="0"/>
          <p:nvPr/>
        </p:nvPicPr>
        <p:blipFill>
          <a:blip r:embed="rId9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9519" y="2190474"/>
            <a:ext cx="333901" cy="219934"/>
          </a:xfrm>
          <a:prstGeom prst="rect">
            <a:avLst/>
          </a:prstGeom>
          <a:noFill/>
          <a:ln>
            <a:noFill/>
          </a:ln>
        </p:spPr>
      </p:pic>
      <p:pic>
        <p:nvPicPr>
          <p:cNvPr id="542" name="Google Shape;542;p60"/>
          <p:cNvPicPr preferRelativeResize="0"/>
          <p:nvPr/>
        </p:nvPicPr>
        <p:blipFill>
          <a:blip r:embed="rId10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337" y="1928933"/>
            <a:ext cx="721126" cy="160909"/>
          </a:xfrm>
          <a:prstGeom prst="rect">
            <a:avLst/>
          </a:prstGeom>
          <a:noFill/>
          <a:ln>
            <a:noFill/>
          </a:ln>
        </p:spPr>
      </p:pic>
      <p:pic>
        <p:nvPicPr>
          <p:cNvPr id="543" name="Google Shape;543;p60"/>
          <p:cNvPicPr preferRelativeResize="0"/>
          <p:nvPr/>
        </p:nvPicPr>
        <p:blipFill>
          <a:blip r:embed="rId11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94450" y="1822167"/>
            <a:ext cx="770401" cy="433333"/>
          </a:xfrm>
          <a:prstGeom prst="rect">
            <a:avLst/>
          </a:prstGeom>
          <a:noFill/>
          <a:ln>
            <a:noFill/>
          </a:ln>
        </p:spPr>
      </p:pic>
      <p:pic>
        <p:nvPicPr>
          <p:cNvPr id="544" name="Google Shape;544;p60"/>
          <p:cNvPicPr preferRelativeResize="0"/>
          <p:nvPr/>
        </p:nvPicPr>
        <p:blipFill>
          <a:blip r:embed="rId1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12923" y="2317555"/>
            <a:ext cx="533264" cy="267471"/>
          </a:xfrm>
          <a:prstGeom prst="rect">
            <a:avLst/>
          </a:prstGeom>
          <a:noFill/>
          <a:ln>
            <a:noFill/>
          </a:ln>
        </p:spPr>
      </p:pic>
      <p:pic>
        <p:nvPicPr>
          <p:cNvPr id="545" name="Google Shape;545;p60"/>
          <p:cNvPicPr preferRelativeResize="0"/>
          <p:nvPr/>
        </p:nvPicPr>
        <p:blipFill>
          <a:blip r:embed="rId1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22659" y="3060644"/>
            <a:ext cx="419301" cy="466086"/>
          </a:xfrm>
          <a:prstGeom prst="rect">
            <a:avLst/>
          </a:prstGeom>
          <a:noFill/>
          <a:ln>
            <a:noFill/>
          </a:ln>
        </p:spPr>
      </p:pic>
      <p:pic>
        <p:nvPicPr>
          <p:cNvPr id="546" name="Google Shape;546;p60"/>
          <p:cNvPicPr preferRelativeResize="0"/>
          <p:nvPr/>
        </p:nvPicPr>
        <p:blipFill>
          <a:blip r:embed="rId1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89762" y="2301888"/>
            <a:ext cx="312980" cy="312980"/>
          </a:xfrm>
          <a:prstGeom prst="rect">
            <a:avLst/>
          </a:prstGeom>
          <a:noFill/>
          <a:ln>
            <a:noFill/>
          </a:ln>
        </p:spPr>
      </p:pic>
      <p:pic>
        <p:nvPicPr>
          <p:cNvPr id="547" name="Google Shape;547;p60"/>
          <p:cNvPicPr preferRelativeResize="0"/>
          <p:nvPr/>
        </p:nvPicPr>
        <p:blipFill>
          <a:blip r:embed="rId1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48739" y="3899050"/>
            <a:ext cx="1188777" cy="214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48" name="Google Shape;548;p60"/>
          <p:cNvPicPr preferRelativeResize="0"/>
          <p:nvPr/>
        </p:nvPicPr>
        <p:blipFill>
          <a:blip r:embed="rId16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39972" y="3115772"/>
            <a:ext cx="613600" cy="355831"/>
          </a:xfrm>
          <a:prstGeom prst="rect">
            <a:avLst/>
          </a:prstGeom>
          <a:noFill/>
          <a:ln>
            <a:noFill/>
          </a:ln>
        </p:spPr>
      </p:pic>
      <p:pic>
        <p:nvPicPr>
          <p:cNvPr id="549" name="Google Shape;549;p60"/>
          <p:cNvPicPr preferRelativeResize="0"/>
          <p:nvPr/>
        </p:nvPicPr>
        <p:blipFill>
          <a:blip r:embed="rId17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18510" y="1986999"/>
            <a:ext cx="573594" cy="172251"/>
          </a:xfrm>
          <a:prstGeom prst="rect">
            <a:avLst/>
          </a:prstGeom>
          <a:noFill/>
          <a:ln>
            <a:noFill/>
          </a:ln>
        </p:spPr>
      </p:pic>
      <p:pic>
        <p:nvPicPr>
          <p:cNvPr id="550" name="Google Shape;550;p60"/>
          <p:cNvPicPr preferRelativeResize="0"/>
          <p:nvPr/>
        </p:nvPicPr>
        <p:blipFill>
          <a:blip r:embed="rId18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35008" y="1918428"/>
            <a:ext cx="636984" cy="358324"/>
          </a:xfrm>
          <a:prstGeom prst="rect">
            <a:avLst/>
          </a:prstGeom>
          <a:noFill/>
          <a:ln>
            <a:noFill/>
          </a:ln>
        </p:spPr>
      </p:pic>
      <p:pic>
        <p:nvPicPr>
          <p:cNvPr id="551" name="Google Shape;551;p60"/>
          <p:cNvPicPr preferRelativeResize="0"/>
          <p:nvPr/>
        </p:nvPicPr>
        <p:blipFill>
          <a:blip r:embed="rId19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91362" y="2516747"/>
            <a:ext cx="613599" cy="308851"/>
          </a:xfrm>
          <a:prstGeom prst="rect">
            <a:avLst/>
          </a:prstGeom>
          <a:noFill/>
          <a:ln>
            <a:noFill/>
          </a:ln>
        </p:spPr>
      </p:pic>
      <p:pic>
        <p:nvPicPr>
          <p:cNvPr id="552" name="Google Shape;552;p60"/>
          <p:cNvPicPr preferRelativeResize="0"/>
          <p:nvPr/>
        </p:nvPicPr>
        <p:blipFill>
          <a:blip r:embed="rId20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20647" y="3090430"/>
            <a:ext cx="877101" cy="333303"/>
          </a:xfrm>
          <a:prstGeom prst="rect">
            <a:avLst/>
          </a:prstGeom>
          <a:noFill/>
          <a:ln>
            <a:noFill/>
          </a:ln>
        </p:spPr>
      </p:pic>
      <p:pic>
        <p:nvPicPr>
          <p:cNvPr id="553" name="Google Shape;553;p60"/>
          <p:cNvPicPr preferRelativeResize="0"/>
          <p:nvPr/>
        </p:nvPicPr>
        <p:blipFill>
          <a:blip r:embed="rId21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71424" y="2390537"/>
            <a:ext cx="487278" cy="493378"/>
          </a:xfrm>
          <a:prstGeom prst="rect">
            <a:avLst/>
          </a:prstGeom>
          <a:noFill/>
          <a:ln>
            <a:noFill/>
          </a:ln>
        </p:spPr>
      </p:pic>
      <p:pic>
        <p:nvPicPr>
          <p:cNvPr id="554" name="Google Shape;554;p60"/>
          <p:cNvPicPr preferRelativeResize="0"/>
          <p:nvPr/>
        </p:nvPicPr>
        <p:blipFill>
          <a:blip r:embed="rId2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68978" y="1762279"/>
            <a:ext cx="637000" cy="617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55" name="Google Shape;555;p60"/>
          <p:cNvPicPr preferRelativeResize="0"/>
          <p:nvPr/>
        </p:nvPicPr>
        <p:blipFill>
          <a:blip r:embed="rId2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64474" y="1857594"/>
            <a:ext cx="854225" cy="427113"/>
          </a:xfrm>
          <a:prstGeom prst="rect">
            <a:avLst/>
          </a:prstGeom>
          <a:noFill/>
          <a:ln>
            <a:noFill/>
          </a:ln>
        </p:spPr>
      </p:pic>
      <p:pic>
        <p:nvPicPr>
          <p:cNvPr id="556" name="Google Shape;556;p60"/>
          <p:cNvPicPr preferRelativeResize="0"/>
          <p:nvPr/>
        </p:nvPicPr>
        <p:blipFill>
          <a:blip r:embed="rId2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47096" y="2449093"/>
            <a:ext cx="840100" cy="408539"/>
          </a:xfrm>
          <a:prstGeom prst="rect">
            <a:avLst/>
          </a:prstGeom>
          <a:noFill/>
          <a:ln>
            <a:noFill/>
          </a:ln>
        </p:spPr>
      </p:pic>
      <p:pic>
        <p:nvPicPr>
          <p:cNvPr id="557" name="Google Shape;557;p60"/>
          <p:cNvPicPr preferRelativeResize="0"/>
          <p:nvPr/>
        </p:nvPicPr>
        <p:blipFill>
          <a:blip r:embed="rId2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84775" y="3564480"/>
            <a:ext cx="613600" cy="172241"/>
          </a:xfrm>
          <a:prstGeom prst="rect">
            <a:avLst/>
          </a:prstGeom>
          <a:noFill/>
          <a:ln>
            <a:noFill/>
          </a:ln>
        </p:spPr>
      </p:pic>
      <p:pic>
        <p:nvPicPr>
          <p:cNvPr id="558" name="Google Shape;558;p60"/>
          <p:cNvPicPr preferRelativeResize="0"/>
          <p:nvPr/>
        </p:nvPicPr>
        <p:blipFill>
          <a:blip r:embed="rId26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63522" y="3139715"/>
            <a:ext cx="877100" cy="110876"/>
          </a:xfrm>
          <a:prstGeom prst="rect">
            <a:avLst/>
          </a:prstGeom>
          <a:noFill/>
          <a:ln>
            <a:noFill/>
          </a:ln>
        </p:spPr>
      </p:pic>
      <p:pic>
        <p:nvPicPr>
          <p:cNvPr id="559" name="Google Shape;559;p60"/>
          <p:cNvPicPr preferRelativeResize="0"/>
          <p:nvPr/>
        </p:nvPicPr>
        <p:blipFill>
          <a:blip r:embed="rId27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72231" y="2396782"/>
            <a:ext cx="380414" cy="43391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0" name="Google Shape;560;p60"/>
          <p:cNvPicPr preferRelativeResize="0"/>
          <p:nvPr/>
        </p:nvPicPr>
        <p:blipFill>
          <a:blip r:embed="rId28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24297" y="1999224"/>
            <a:ext cx="387241" cy="134441"/>
          </a:xfrm>
          <a:prstGeom prst="rect">
            <a:avLst/>
          </a:prstGeom>
          <a:noFill/>
          <a:ln>
            <a:noFill/>
          </a:ln>
        </p:spPr>
      </p:pic>
      <p:pic>
        <p:nvPicPr>
          <p:cNvPr id="561" name="Google Shape;561;p60"/>
          <p:cNvPicPr preferRelativeResize="0"/>
          <p:nvPr/>
        </p:nvPicPr>
        <p:blipFill>
          <a:blip r:embed="rId29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12324" y="2347343"/>
            <a:ext cx="770407" cy="466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62" name="Google Shape;562;p60"/>
          <p:cNvPicPr preferRelativeResize="0"/>
          <p:nvPr/>
        </p:nvPicPr>
        <p:blipFill>
          <a:blip r:embed="rId30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46525" y="2659148"/>
            <a:ext cx="956417" cy="956417"/>
          </a:xfrm>
          <a:prstGeom prst="rect">
            <a:avLst/>
          </a:prstGeom>
          <a:noFill/>
          <a:ln>
            <a:noFill/>
          </a:ln>
        </p:spPr>
      </p:pic>
      <p:pic>
        <p:nvPicPr>
          <p:cNvPr id="563" name="Google Shape;563;p60"/>
          <p:cNvPicPr preferRelativeResize="0"/>
          <p:nvPr/>
        </p:nvPicPr>
        <p:blipFill>
          <a:blip r:embed="rId31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36824" y="3258818"/>
            <a:ext cx="956426" cy="717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64" name="Google Shape;564;p60"/>
          <p:cNvPicPr preferRelativeResize="0"/>
          <p:nvPr/>
        </p:nvPicPr>
        <p:blipFill>
          <a:blip r:embed="rId3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64846" y="1858181"/>
            <a:ext cx="540472" cy="382308"/>
          </a:xfrm>
          <a:prstGeom prst="rect">
            <a:avLst/>
          </a:prstGeom>
          <a:noFill/>
          <a:ln>
            <a:noFill/>
          </a:ln>
        </p:spPr>
      </p:pic>
      <p:pic>
        <p:nvPicPr>
          <p:cNvPr id="565" name="Google Shape;565;p60"/>
          <p:cNvPicPr preferRelativeResize="0"/>
          <p:nvPr/>
        </p:nvPicPr>
        <p:blipFill rotWithShape="1">
          <a:blip r:embed="rId3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41702" y="2735225"/>
            <a:ext cx="637000" cy="191297"/>
          </a:xfrm>
          <a:prstGeom prst="rect">
            <a:avLst/>
          </a:prstGeom>
          <a:noFill/>
          <a:ln>
            <a:noFill/>
          </a:ln>
        </p:spPr>
      </p:pic>
      <p:pic>
        <p:nvPicPr>
          <p:cNvPr id="566" name="Google Shape;566;p60"/>
          <p:cNvPicPr preferRelativeResize="0"/>
          <p:nvPr/>
        </p:nvPicPr>
        <p:blipFill>
          <a:blip r:embed="rId3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89906" y="2642831"/>
            <a:ext cx="573599" cy="382306"/>
          </a:xfrm>
          <a:prstGeom prst="rect">
            <a:avLst/>
          </a:prstGeom>
          <a:noFill/>
          <a:ln>
            <a:noFill/>
          </a:ln>
        </p:spPr>
      </p:pic>
      <p:pic>
        <p:nvPicPr>
          <p:cNvPr id="567" name="Google Shape;567;p60"/>
          <p:cNvPicPr preferRelativeResize="0"/>
          <p:nvPr/>
        </p:nvPicPr>
        <p:blipFill>
          <a:blip r:embed="rId3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28950" y="3688562"/>
            <a:ext cx="637000" cy="229413"/>
          </a:xfrm>
          <a:prstGeom prst="rect">
            <a:avLst/>
          </a:prstGeom>
          <a:noFill/>
          <a:ln>
            <a:noFill/>
          </a:ln>
        </p:spPr>
      </p:pic>
      <p:pic>
        <p:nvPicPr>
          <p:cNvPr id="568" name="Google Shape;568;p60"/>
          <p:cNvPicPr preferRelativeResize="0"/>
          <p:nvPr/>
        </p:nvPicPr>
        <p:blipFill>
          <a:blip r:embed="rId36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67323" y="3606875"/>
            <a:ext cx="721126" cy="405637"/>
          </a:xfrm>
          <a:prstGeom prst="rect">
            <a:avLst/>
          </a:prstGeom>
          <a:noFill/>
          <a:ln>
            <a:noFill/>
          </a:ln>
        </p:spPr>
      </p:pic>
      <p:pic>
        <p:nvPicPr>
          <p:cNvPr id="569" name="Google Shape;569;p60"/>
          <p:cNvPicPr preferRelativeResize="0"/>
          <p:nvPr/>
        </p:nvPicPr>
        <p:blipFill>
          <a:blip r:embed="rId37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03822" y="3662818"/>
            <a:ext cx="956426" cy="145709"/>
          </a:xfrm>
          <a:prstGeom prst="rect">
            <a:avLst/>
          </a:prstGeom>
          <a:noFill/>
          <a:ln>
            <a:noFill/>
          </a:ln>
        </p:spPr>
      </p:pic>
      <p:pic>
        <p:nvPicPr>
          <p:cNvPr id="570" name="Google Shape;570;p60"/>
          <p:cNvPicPr preferRelativeResize="0"/>
          <p:nvPr/>
        </p:nvPicPr>
        <p:blipFill>
          <a:blip r:embed="rId38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9449" y="3666972"/>
            <a:ext cx="395604" cy="404576"/>
          </a:xfrm>
          <a:prstGeom prst="rect">
            <a:avLst/>
          </a:prstGeom>
          <a:noFill/>
          <a:ln>
            <a:noFill/>
          </a:ln>
        </p:spPr>
      </p:pic>
      <p:pic>
        <p:nvPicPr>
          <p:cNvPr id="571" name="Google Shape;571;p60"/>
          <p:cNvPicPr preferRelativeResize="0"/>
          <p:nvPr/>
        </p:nvPicPr>
        <p:blipFill>
          <a:blip r:embed="rId39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9440" y="3666974"/>
            <a:ext cx="395585" cy="395586"/>
          </a:xfrm>
          <a:prstGeom prst="rect">
            <a:avLst/>
          </a:prstGeom>
          <a:noFill/>
          <a:ln>
            <a:noFill/>
          </a:ln>
        </p:spPr>
      </p:pic>
      <p:pic>
        <p:nvPicPr>
          <p:cNvPr id="572" name="Google Shape;572;p60"/>
          <p:cNvPicPr preferRelativeResize="0"/>
          <p:nvPr/>
        </p:nvPicPr>
        <p:blipFill>
          <a:blip r:embed="rId40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8388" y="2955366"/>
            <a:ext cx="422576" cy="227803"/>
          </a:xfrm>
          <a:prstGeom prst="rect">
            <a:avLst/>
          </a:prstGeom>
          <a:noFill/>
          <a:ln>
            <a:noFill/>
          </a:ln>
        </p:spPr>
      </p:pic>
      <p:pic>
        <p:nvPicPr>
          <p:cNvPr id="573" name="Google Shape;573;p60"/>
          <p:cNvPicPr preferRelativeResize="0"/>
          <p:nvPr/>
        </p:nvPicPr>
        <p:blipFill>
          <a:blip r:embed="rId41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6288" y="3006611"/>
            <a:ext cx="770398" cy="91900"/>
          </a:xfrm>
          <a:prstGeom prst="rect">
            <a:avLst/>
          </a:prstGeom>
          <a:noFill/>
          <a:ln>
            <a:noFill/>
          </a:ln>
        </p:spPr>
      </p:pic>
      <p:sp>
        <p:nvSpPr>
          <p:cNvPr id="574" name="Google Shape;574;p60"/>
          <p:cNvSpPr txBox="1"/>
          <p:nvPr/>
        </p:nvSpPr>
        <p:spPr>
          <a:xfrm>
            <a:off x="2013600" y="4331875"/>
            <a:ext cx="51168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chemeClr val="lt2"/>
                </a:solidFill>
                <a:latin typeface="Lato"/>
                <a:ea typeface="Lato"/>
                <a:cs typeface="Lato"/>
                <a:sym typeface="Lato"/>
              </a:rPr>
              <a:t>For more information check out the </a:t>
            </a:r>
            <a:r>
              <a:rPr lang="en-GB" sz="1300" b="1" u="sng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  <a:hlinkClick r:id="rId4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Perks catalogue</a:t>
            </a:r>
            <a:endParaRPr sz="1300" b="1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9" name="Google Shape;579;p61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67025" y="327725"/>
            <a:ext cx="4776974" cy="4457226"/>
          </a:xfrm>
          <a:prstGeom prst="rect">
            <a:avLst/>
          </a:prstGeom>
          <a:noFill/>
          <a:ln>
            <a:noFill/>
          </a:ln>
        </p:spPr>
      </p:pic>
      <p:sp>
        <p:nvSpPr>
          <p:cNvPr id="580" name="Google Shape;580;p61"/>
          <p:cNvSpPr txBox="1"/>
          <p:nvPr/>
        </p:nvSpPr>
        <p:spPr>
          <a:xfrm>
            <a:off x="342475" y="1077975"/>
            <a:ext cx="3887700" cy="317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98000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GB" sz="1600" b="1">
                <a:solidFill>
                  <a:schemeClr val="accent3"/>
                </a:solidFill>
                <a:latin typeface="Lato"/>
                <a:ea typeface="Lato"/>
                <a:cs typeface="Lato"/>
                <a:sym typeface="Lato"/>
              </a:rPr>
              <a:t>Empower your people with a selection of extras at no cost to them.</a:t>
            </a:r>
            <a:endParaRPr sz="1600" b="1">
              <a:solidFill>
                <a:schemeClr val="accent3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Lato"/>
              <a:buChar char="●"/>
            </a:pPr>
            <a:r>
              <a:rPr lang="en-GB" sz="1200">
                <a:solidFill>
                  <a:schemeClr val="lt2"/>
                </a:solidFill>
                <a:latin typeface="Lato"/>
                <a:ea typeface="Lato"/>
                <a:cs typeface="Lato"/>
                <a:sym typeface="Lato"/>
              </a:rPr>
              <a:t>Employees choose from a variety of Flexi Perks — from a cup of coffee to annual streaming subscriptions</a:t>
            </a:r>
            <a:br>
              <a:rPr lang="en-GB" sz="1200">
                <a:solidFill>
                  <a:schemeClr val="lt2"/>
                </a:solidFill>
                <a:latin typeface="Lato"/>
                <a:ea typeface="Lato"/>
                <a:cs typeface="Lato"/>
                <a:sym typeface="Lato"/>
              </a:rPr>
            </a:br>
            <a:endParaRPr sz="1200">
              <a:solidFill>
                <a:schemeClr val="lt2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Lato"/>
              <a:buChar char="●"/>
            </a:pPr>
            <a:r>
              <a:rPr lang="en-GB" sz="1200">
                <a:solidFill>
                  <a:schemeClr val="lt2"/>
                </a:solidFill>
                <a:latin typeface="Lato"/>
                <a:ea typeface="Lato"/>
                <a:cs typeface="Lato"/>
                <a:sym typeface="Lato"/>
              </a:rPr>
              <a:t>Empower your people by letting them decide what they spend their points on</a:t>
            </a:r>
            <a:br>
              <a:rPr lang="en-GB" sz="1200">
                <a:solidFill>
                  <a:schemeClr val="lt2"/>
                </a:solidFill>
                <a:latin typeface="Lato"/>
                <a:ea typeface="Lato"/>
                <a:cs typeface="Lato"/>
                <a:sym typeface="Lato"/>
              </a:rPr>
            </a:br>
            <a:endParaRPr sz="1200">
              <a:solidFill>
                <a:schemeClr val="lt2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Lato"/>
              <a:buChar char="●"/>
            </a:pPr>
            <a:r>
              <a:rPr lang="en-GB" sz="1200">
                <a:solidFill>
                  <a:schemeClr val="lt2"/>
                </a:solidFill>
                <a:latin typeface="Lato"/>
                <a:ea typeface="Lato"/>
                <a:cs typeface="Lato"/>
                <a:sym typeface="Lato"/>
              </a:rPr>
              <a:t>Flexi Perks are available in all locations so you can ensure there’s something for everyone</a:t>
            </a:r>
            <a:br>
              <a:rPr lang="en-GB" sz="1200">
                <a:solidFill>
                  <a:schemeClr val="lt2"/>
                </a:solidFill>
                <a:latin typeface="Lato"/>
                <a:ea typeface="Lato"/>
                <a:cs typeface="Lato"/>
                <a:sym typeface="Lato"/>
              </a:rPr>
            </a:br>
            <a:endParaRPr sz="1200">
              <a:solidFill>
                <a:schemeClr val="lt2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Lato"/>
              <a:buChar char="●"/>
            </a:pPr>
            <a:r>
              <a:rPr lang="en-GB" sz="1200">
                <a:solidFill>
                  <a:schemeClr val="lt2"/>
                </a:solidFill>
                <a:latin typeface="Lato"/>
                <a:ea typeface="Lato"/>
                <a:cs typeface="Lato"/>
                <a:sym typeface="Lato"/>
              </a:rPr>
              <a:t>Employees can spend the points right away or save them up for a more expensive Flexi Perk</a:t>
            </a:r>
            <a:endParaRPr sz="1200">
              <a:solidFill>
                <a:schemeClr val="lt2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581" name="Google Shape;581;p61"/>
          <p:cNvPicPr preferRelativeResize="0"/>
          <p:nvPr/>
        </p:nvPicPr>
        <p:blipFill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41130" y="3874823"/>
            <a:ext cx="2047200" cy="4722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pic>
      <p:pic>
        <p:nvPicPr>
          <p:cNvPr id="582" name="Google Shape;582;p61"/>
          <p:cNvPicPr preferRelativeResize="0"/>
          <p:nvPr/>
        </p:nvPicPr>
        <p:blipFill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0696" y="3329187"/>
            <a:ext cx="2047200" cy="4722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pic>
      <p:pic>
        <p:nvPicPr>
          <p:cNvPr id="583" name="Google Shape;583;p61"/>
          <p:cNvPicPr preferRelativeResize="0"/>
          <p:nvPr/>
        </p:nvPicPr>
        <p:blipFill>
          <a:blip r:embed="rId6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05400" y="2095550"/>
            <a:ext cx="2047200" cy="4722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pic>
      <p:pic>
        <p:nvPicPr>
          <p:cNvPr id="584" name="Google Shape;584;p61"/>
          <p:cNvPicPr preferRelativeResize="0"/>
          <p:nvPr/>
        </p:nvPicPr>
        <p:blipFill>
          <a:blip r:embed="rId7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69730" y="1407550"/>
            <a:ext cx="2047200" cy="472200"/>
          </a:xfrm>
          <a:prstGeom prst="roundRect">
            <a:avLst>
              <a:gd name="adj" fmla="val 14790"/>
            </a:avLst>
          </a:prstGeom>
          <a:noFill/>
          <a:ln>
            <a:noFill/>
          </a:ln>
        </p:spPr>
      </p:pic>
      <p:pic>
        <p:nvPicPr>
          <p:cNvPr id="585" name="Google Shape;585;p61"/>
          <p:cNvPicPr preferRelativeResize="0"/>
          <p:nvPr/>
        </p:nvPicPr>
        <p:blipFill>
          <a:blip r:embed="rId8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55070" y="2707350"/>
            <a:ext cx="2047200" cy="472200"/>
          </a:xfrm>
          <a:prstGeom prst="roundRect">
            <a:avLst>
              <a:gd name="adj" fmla="val 14790"/>
            </a:avLst>
          </a:prstGeom>
          <a:noFill/>
          <a:ln>
            <a:noFill/>
          </a:ln>
        </p:spPr>
      </p:pic>
      <p:pic>
        <p:nvPicPr>
          <p:cNvPr id="586" name="Google Shape;586;p61"/>
          <p:cNvPicPr preferRelativeResize="0"/>
          <p:nvPr/>
        </p:nvPicPr>
        <p:blipFill>
          <a:blip r:embed="rId9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87036" y="537554"/>
            <a:ext cx="1748398" cy="802951"/>
          </a:xfrm>
          <a:prstGeom prst="rect">
            <a:avLst/>
          </a:prstGeom>
          <a:noFill/>
          <a:ln>
            <a:noFill/>
          </a:ln>
        </p:spPr>
      </p:pic>
      <p:sp>
        <p:nvSpPr>
          <p:cNvPr id="587" name="Google Shape;587;p61"/>
          <p:cNvSpPr/>
          <p:nvPr/>
        </p:nvSpPr>
        <p:spPr>
          <a:xfrm>
            <a:off x="5354260" y="602010"/>
            <a:ext cx="1614000" cy="357300"/>
          </a:xfrm>
          <a:prstGeom prst="rect">
            <a:avLst/>
          </a:prstGeom>
          <a:solidFill>
            <a:srgbClr val="3DCC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1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“I switched from Spotify to Deezer!”</a:t>
            </a:r>
            <a:endParaRPr sz="1200" b="1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588" name="Google Shape;588;p61"/>
          <p:cNvPicPr preferRelativeResize="0"/>
          <p:nvPr/>
        </p:nvPicPr>
        <p:blipFill>
          <a:blip r:embed="rId10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7390" y="1545467"/>
            <a:ext cx="196407" cy="196406"/>
          </a:xfrm>
          <a:prstGeom prst="rect">
            <a:avLst/>
          </a:prstGeom>
          <a:noFill/>
          <a:ln>
            <a:noFill/>
          </a:ln>
        </p:spPr>
      </p:pic>
      <p:pic>
        <p:nvPicPr>
          <p:cNvPr id="589" name="Google Shape;589;p61"/>
          <p:cNvPicPr preferRelativeResize="0"/>
          <p:nvPr/>
        </p:nvPicPr>
        <p:blipFill>
          <a:blip r:embed="rId10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21071" y="2233472"/>
            <a:ext cx="196407" cy="196406"/>
          </a:xfrm>
          <a:prstGeom prst="rect">
            <a:avLst/>
          </a:prstGeom>
          <a:noFill/>
          <a:ln>
            <a:noFill/>
          </a:ln>
        </p:spPr>
      </p:pic>
      <p:pic>
        <p:nvPicPr>
          <p:cNvPr id="590" name="Google Shape;590;p61"/>
          <p:cNvPicPr preferRelativeResize="0"/>
          <p:nvPr/>
        </p:nvPicPr>
        <p:blipFill>
          <a:blip r:embed="rId10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68959" y="2845288"/>
            <a:ext cx="196407" cy="196406"/>
          </a:xfrm>
          <a:prstGeom prst="rect">
            <a:avLst/>
          </a:prstGeom>
          <a:noFill/>
          <a:ln>
            <a:noFill/>
          </a:ln>
        </p:spPr>
      </p:pic>
      <p:pic>
        <p:nvPicPr>
          <p:cNvPr id="591" name="Google Shape;591;p61"/>
          <p:cNvPicPr preferRelativeResize="0"/>
          <p:nvPr/>
        </p:nvPicPr>
        <p:blipFill>
          <a:blip r:embed="rId10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60277" y="4014171"/>
            <a:ext cx="196407" cy="196406"/>
          </a:xfrm>
          <a:prstGeom prst="rect">
            <a:avLst/>
          </a:prstGeom>
          <a:noFill/>
          <a:ln>
            <a:noFill/>
          </a:ln>
        </p:spPr>
      </p:pic>
      <p:pic>
        <p:nvPicPr>
          <p:cNvPr id="592" name="Google Shape;592;p61"/>
          <p:cNvPicPr preferRelativeResize="0"/>
          <p:nvPr/>
        </p:nvPicPr>
        <p:blipFill>
          <a:blip r:embed="rId10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51871" y="3458954"/>
            <a:ext cx="196408" cy="196406"/>
          </a:xfrm>
          <a:prstGeom prst="rect">
            <a:avLst/>
          </a:prstGeom>
          <a:noFill/>
          <a:ln>
            <a:noFill/>
          </a:ln>
        </p:spPr>
      </p:pic>
      <p:sp>
        <p:nvSpPr>
          <p:cNvPr id="593" name="Google Shape;593;p6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4437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Perks hub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>
                <a:solidFill>
                  <a:schemeClr val="accent4"/>
                </a:solidFill>
              </a:rPr>
              <a:t>Flexi Perks</a:t>
            </a:r>
            <a:endParaRPr>
              <a:solidFill>
                <a:schemeClr val="accent4"/>
              </a:solidFill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" name="Google Shape;598;p62"/>
          <p:cNvSpPr/>
          <p:nvPr/>
        </p:nvSpPr>
        <p:spPr>
          <a:xfrm>
            <a:off x="756750" y="1589825"/>
            <a:ext cx="2226600" cy="2709300"/>
          </a:xfrm>
          <a:prstGeom prst="roundRect">
            <a:avLst>
              <a:gd name="adj" fmla="val 415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9" name="Google Shape;599;p62"/>
          <p:cNvSpPr/>
          <p:nvPr/>
        </p:nvSpPr>
        <p:spPr>
          <a:xfrm>
            <a:off x="6197625" y="1589825"/>
            <a:ext cx="2226600" cy="2709300"/>
          </a:xfrm>
          <a:prstGeom prst="roundRect">
            <a:avLst>
              <a:gd name="adj" fmla="val 415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0" name="Google Shape;600;p62"/>
          <p:cNvSpPr/>
          <p:nvPr/>
        </p:nvSpPr>
        <p:spPr>
          <a:xfrm>
            <a:off x="3514750" y="1589825"/>
            <a:ext cx="2226600" cy="2709300"/>
          </a:xfrm>
          <a:prstGeom prst="roundRect">
            <a:avLst>
              <a:gd name="adj" fmla="val 415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1" name="Google Shape;601;p6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What your Flexi points could buy</a:t>
            </a:r>
            <a:endParaRPr/>
          </a:p>
        </p:txBody>
      </p:sp>
      <p:sp>
        <p:nvSpPr>
          <p:cNvPr id="602" name="Google Shape;602;p62"/>
          <p:cNvSpPr/>
          <p:nvPr/>
        </p:nvSpPr>
        <p:spPr>
          <a:xfrm>
            <a:off x="1092206" y="1281750"/>
            <a:ext cx="1474200" cy="572700"/>
          </a:xfrm>
          <a:prstGeom prst="roundRect">
            <a:avLst>
              <a:gd name="adj" fmla="val 1922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          10-20</a:t>
            </a:r>
            <a:endParaRPr sz="1800" b="1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603" name="Google Shape;603;p62"/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35356" y="1363325"/>
            <a:ext cx="409550" cy="409550"/>
          </a:xfrm>
          <a:prstGeom prst="rect">
            <a:avLst/>
          </a:prstGeom>
          <a:noFill/>
          <a:ln>
            <a:noFill/>
          </a:ln>
        </p:spPr>
      </p:pic>
      <p:sp>
        <p:nvSpPr>
          <p:cNvPr id="604" name="Google Shape;604;p62"/>
          <p:cNvSpPr/>
          <p:nvPr/>
        </p:nvSpPr>
        <p:spPr>
          <a:xfrm>
            <a:off x="3834900" y="1281750"/>
            <a:ext cx="1474200" cy="572700"/>
          </a:xfrm>
          <a:prstGeom prst="roundRect">
            <a:avLst>
              <a:gd name="adj" fmla="val 1922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          30-50</a:t>
            </a:r>
            <a:endParaRPr sz="1800" b="1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605" name="Google Shape;605;p62"/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78050" y="1363325"/>
            <a:ext cx="409550" cy="409550"/>
          </a:xfrm>
          <a:prstGeom prst="rect">
            <a:avLst/>
          </a:prstGeom>
          <a:noFill/>
          <a:ln>
            <a:noFill/>
          </a:ln>
        </p:spPr>
      </p:pic>
      <p:sp>
        <p:nvSpPr>
          <p:cNvPr id="606" name="Google Shape;606;p62"/>
          <p:cNvSpPr/>
          <p:nvPr/>
        </p:nvSpPr>
        <p:spPr>
          <a:xfrm>
            <a:off x="6492075" y="1281750"/>
            <a:ext cx="1637700" cy="572700"/>
          </a:xfrm>
          <a:prstGeom prst="roundRect">
            <a:avLst>
              <a:gd name="adj" fmla="val 1922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          60-100</a:t>
            </a:r>
            <a:endParaRPr sz="1800" b="1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607" name="Google Shape;607;p62"/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35225" y="1363325"/>
            <a:ext cx="409550" cy="409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08" name="Google Shape;608;p62"/>
          <p:cNvPicPr preferRelativeResize="0"/>
          <p:nvPr/>
        </p:nvPicPr>
        <p:blipFill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3631" y="1906936"/>
            <a:ext cx="908723" cy="6056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09" name="Google Shape;609;p62"/>
          <p:cNvPicPr preferRelativeResize="0"/>
          <p:nvPr/>
        </p:nvPicPr>
        <p:blipFill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95329" y="1825983"/>
            <a:ext cx="725549" cy="725570"/>
          </a:xfrm>
          <a:prstGeom prst="rect">
            <a:avLst/>
          </a:prstGeom>
          <a:noFill/>
          <a:ln>
            <a:noFill/>
          </a:ln>
        </p:spPr>
      </p:pic>
      <p:pic>
        <p:nvPicPr>
          <p:cNvPr id="610" name="Google Shape;610;p62"/>
          <p:cNvPicPr preferRelativeResize="0"/>
          <p:nvPr/>
        </p:nvPicPr>
        <p:blipFill>
          <a:blip r:embed="rId6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0881" y="2565087"/>
            <a:ext cx="854225" cy="364465"/>
          </a:xfrm>
          <a:prstGeom prst="rect">
            <a:avLst/>
          </a:prstGeom>
          <a:noFill/>
          <a:ln>
            <a:noFill/>
          </a:ln>
        </p:spPr>
      </p:pic>
      <p:pic>
        <p:nvPicPr>
          <p:cNvPr id="611" name="Google Shape;611;p62"/>
          <p:cNvPicPr preferRelativeResize="0"/>
          <p:nvPr/>
        </p:nvPicPr>
        <p:blipFill>
          <a:blip r:embed="rId7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28120" y="2584236"/>
            <a:ext cx="659975" cy="279834"/>
          </a:xfrm>
          <a:prstGeom prst="rect">
            <a:avLst/>
          </a:prstGeom>
          <a:noFill/>
          <a:ln>
            <a:noFill/>
          </a:ln>
        </p:spPr>
      </p:pic>
      <p:pic>
        <p:nvPicPr>
          <p:cNvPr id="612" name="Google Shape;612;p62"/>
          <p:cNvPicPr preferRelativeResize="0"/>
          <p:nvPr/>
        </p:nvPicPr>
        <p:blipFill>
          <a:blip r:embed="rId8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430" y="3142454"/>
            <a:ext cx="659974" cy="316419"/>
          </a:xfrm>
          <a:prstGeom prst="rect">
            <a:avLst/>
          </a:prstGeom>
          <a:noFill/>
          <a:ln>
            <a:noFill/>
          </a:ln>
        </p:spPr>
      </p:pic>
      <p:pic>
        <p:nvPicPr>
          <p:cNvPr id="613" name="Google Shape;613;p62"/>
          <p:cNvPicPr preferRelativeResize="0"/>
          <p:nvPr/>
        </p:nvPicPr>
        <p:blipFill>
          <a:blip r:embed="rId9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52931" y="3076429"/>
            <a:ext cx="854226" cy="448469"/>
          </a:xfrm>
          <a:prstGeom prst="rect">
            <a:avLst/>
          </a:prstGeom>
          <a:noFill/>
          <a:ln>
            <a:noFill/>
          </a:ln>
        </p:spPr>
      </p:pic>
      <p:pic>
        <p:nvPicPr>
          <p:cNvPr id="614" name="Google Shape;614;p62"/>
          <p:cNvPicPr preferRelativeResize="0"/>
          <p:nvPr/>
        </p:nvPicPr>
        <p:blipFill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4400" y="1906936"/>
            <a:ext cx="908723" cy="6056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15" name="Google Shape;615;p62"/>
          <p:cNvPicPr preferRelativeResize="0"/>
          <p:nvPr/>
        </p:nvPicPr>
        <p:blipFill>
          <a:blip r:embed="rId10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81600" y="2066627"/>
            <a:ext cx="725550" cy="244271"/>
          </a:xfrm>
          <a:prstGeom prst="rect">
            <a:avLst/>
          </a:prstGeom>
          <a:noFill/>
          <a:ln>
            <a:noFill/>
          </a:ln>
        </p:spPr>
      </p:pic>
      <p:pic>
        <p:nvPicPr>
          <p:cNvPr id="616" name="Google Shape;616;p62"/>
          <p:cNvPicPr preferRelativeResize="0"/>
          <p:nvPr/>
        </p:nvPicPr>
        <p:blipFill>
          <a:blip r:embed="rId11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537" y="2491756"/>
            <a:ext cx="854225" cy="427113"/>
          </a:xfrm>
          <a:prstGeom prst="rect">
            <a:avLst/>
          </a:prstGeom>
          <a:noFill/>
          <a:ln>
            <a:noFill/>
          </a:ln>
        </p:spPr>
      </p:pic>
      <p:pic>
        <p:nvPicPr>
          <p:cNvPr id="617" name="Google Shape;617;p62"/>
          <p:cNvPicPr preferRelativeResize="0"/>
          <p:nvPr/>
        </p:nvPicPr>
        <p:blipFill rotWithShape="1">
          <a:blip r:embed="rId1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9519" y="3698629"/>
            <a:ext cx="725551" cy="432566"/>
          </a:xfrm>
          <a:prstGeom prst="rect">
            <a:avLst/>
          </a:prstGeom>
          <a:noFill/>
          <a:ln>
            <a:noFill/>
          </a:ln>
        </p:spPr>
      </p:pic>
      <p:pic>
        <p:nvPicPr>
          <p:cNvPr id="618" name="Google Shape;618;p62"/>
          <p:cNvPicPr preferRelativeResize="0"/>
          <p:nvPr/>
        </p:nvPicPr>
        <p:blipFill>
          <a:blip r:embed="rId1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15924" y="2088327"/>
            <a:ext cx="590004" cy="404946"/>
          </a:xfrm>
          <a:prstGeom prst="rect">
            <a:avLst/>
          </a:prstGeom>
          <a:noFill/>
          <a:ln>
            <a:noFill/>
          </a:ln>
        </p:spPr>
      </p:pic>
      <p:pic>
        <p:nvPicPr>
          <p:cNvPr id="619" name="Google Shape;619;p62"/>
          <p:cNvPicPr preferRelativeResize="0"/>
          <p:nvPr/>
        </p:nvPicPr>
        <p:blipFill>
          <a:blip r:embed="rId1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01840" y="3116975"/>
            <a:ext cx="1018168" cy="57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20" name="Google Shape;620;p62"/>
          <p:cNvPicPr preferRelativeResize="0"/>
          <p:nvPr/>
        </p:nvPicPr>
        <p:blipFill>
          <a:blip r:embed="rId1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83825" y="2550992"/>
            <a:ext cx="854225" cy="64214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21" name="Google Shape;621;p62"/>
          <p:cNvGrpSpPr/>
          <p:nvPr/>
        </p:nvGrpSpPr>
        <p:grpSpPr>
          <a:xfrm>
            <a:off x="6651609" y="3718150"/>
            <a:ext cx="1318653" cy="523200"/>
            <a:chOff x="3811663" y="3504181"/>
            <a:chExt cx="1318653" cy="523200"/>
          </a:xfrm>
        </p:grpSpPr>
        <p:pic>
          <p:nvPicPr>
            <p:cNvPr id="622" name="Google Shape;622;p62"/>
            <p:cNvPicPr preferRelativeResize="0"/>
            <p:nvPr/>
          </p:nvPicPr>
          <p:blipFill>
            <a:blip r:embed="rId16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811663" y="3521438"/>
              <a:ext cx="244275" cy="2442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23" name="Google Shape;623;p62"/>
            <p:cNvSpPr txBox="1"/>
            <p:nvPr/>
          </p:nvSpPr>
          <p:spPr>
            <a:xfrm>
              <a:off x="3996316" y="3504181"/>
              <a:ext cx="1134000" cy="523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100" b="1">
                  <a:solidFill>
                    <a:schemeClr val="accent1"/>
                  </a:solidFill>
                  <a:latin typeface="Lato"/>
                  <a:ea typeface="Lato"/>
                  <a:cs typeface="Lato"/>
                  <a:sym typeface="Lato"/>
                </a:rPr>
                <a:t>Cinema Tickets</a:t>
              </a:r>
              <a:endParaRPr sz="1100" b="1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</p:grpSp>
      <p:pic>
        <p:nvPicPr>
          <p:cNvPr id="624" name="Google Shape;624;p62"/>
          <p:cNvPicPr preferRelativeResize="0"/>
          <p:nvPr/>
        </p:nvPicPr>
        <p:blipFill>
          <a:blip r:embed="rId17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79644" y="3802728"/>
            <a:ext cx="799436" cy="224370"/>
          </a:xfrm>
          <a:prstGeom prst="rect">
            <a:avLst/>
          </a:prstGeom>
          <a:noFill/>
          <a:ln>
            <a:noFill/>
          </a:ln>
        </p:spPr>
      </p:pic>
      <p:pic>
        <p:nvPicPr>
          <p:cNvPr id="625" name="Google Shape;625;p62"/>
          <p:cNvPicPr preferRelativeResize="0"/>
          <p:nvPr/>
        </p:nvPicPr>
        <p:blipFill>
          <a:blip r:embed="rId18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42625" y="2972895"/>
            <a:ext cx="616899" cy="6168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26" name="Google Shape;626;p62"/>
          <p:cNvPicPr preferRelativeResize="0"/>
          <p:nvPr/>
        </p:nvPicPr>
        <p:blipFill>
          <a:blip r:embed="rId19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95050" y="3633150"/>
            <a:ext cx="1266000" cy="63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27" name="Google Shape;627;p62"/>
          <p:cNvPicPr preferRelativeResize="0"/>
          <p:nvPr/>
        </p:nvPicPr>
        <p:blipFill>
          <a:blip r:embed="rId20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30325" y="3100575"/>
            <a:ext cx="616899" cy="616901"/>
          </a:xfrm>
          <a:prstGeom prst="rect">
            <a:avLst/>
          </a:prstGeom>
          <a:noFill/>
          <a:ln>
            <a:noFill/>
          </a:ln>
        </p:spPr>
      </p:pic>
      <p:pic>
        <p:nvPicPr>
          <p:cNvPr id="628" name="Google Shape;628;p62"/>
          <p:cNvPicPr preferRelativeResize="0"/>
          <p:nvPr/>
        </p:nvPicPr>
        <p:blipFill>
          <a:blip r:embed="rId21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34907" y="2550994"/>
            <a:ext cx="511174" cy="511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29" name="Google Shape;629;p62"/>
          <p:cNvPicPr preferRelativeResize="0"/>
          <p:nvPr/>
        </p:nvPicPr>
        <p:blipFill>
          <a:blip r:embed="rId2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69650" y="3055502"/>
            <a:ext cx="659974" cy="6599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" name="Google Shape;634;p63"/>
          <p:cNvSpPr txBox="1"/>
          <p:nvPr/>
        </p:nvSpPr>
        <p:spPr>
          <a:xfrm>
            <a:off x="342475" y="1137525"/>
            <a:ext cx="4097100" cy="344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98000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>
                <a:solidFill>
                  <a:schemeClr val="accent3"/>
                </a:solidFill>
                <a:latin typeface="Lato"/>
                <a:ea typeface="Lato"/>
                <a:cs typeface="Lato"/>
                <a:sym typeface="Lato"/>
              </a:rPr>
              <a:t>Recognise and reward your people in a personalised way to increase motivation and engagement.</a:t>
            </a:r>
            <a:endParaRPr sz="1800" b="1">
              <a:solidFill>
                <a:schemeClr val="lt2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-3048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Lato"/>
              <a:buChar char="●"/>
            </a:pPr>
            <a:r>
              <a:rPr lang="en-GB" sz="1200">
                <a:solidFill>
                  <a:schemeClr val="lt2"/>
                </a:solidFill>
                <a:latin typeface="Lato"/>
                <a:ea typeface="Lato"/>
                <a:cs typeface="Lato"/>
                <a:sym typeface="Lato"/>
              </a:rPr>
              <a:t>Show appreciation by celebrating milestones </a:t>
            </a:r>
            <a:br>
              <a:rPr lang="en-GB" sz="1200">
                <a:solidFill>
                  <a:schemeClr val="lt2"/>
                </a:solidFill>
                <a:latin typeface="Lato"/>
                <a:ea typeface="Lato"/>
                <a:cs typeface="Lato"/>
                <a:sym typeface="Lato"/>
              </a:rPr>
            </a:br>
            <a:r>
              <a:rPr lang="en-GB" sz="1200">
                <a:solidFill>
                  <a:schemeClr val="lt2"/>
                </a:solidFill>
                <a:latin typeface="Lato"/>
                <a:ea typeface="Lato"/>
                <a:cs typeface="Lato"/>
                <a:sym typeface="Lato"/>
              </a:rPr>
              <a:t>or a job well done with recognition</a:t>
            </a:r>
            <a:endParaRPr sz="1200">
              <a:solidFill>
                <a:schemeClr val="lt2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-3048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Lato"/>
              <a:buChar char="●"/>
            </a:pPr>
            <a:r>
              <a:rPr lang="en-GB" sz="1200">
                <a:solidFill>
                  <a:schemeClr val="lt2"/>
                </a:solidFill>
                <a:latin typeface="Lato"/>
                <a:ea typeface="Lato"/>
                <a:cs typeface="Lato"/>
                <a:sym typeface="Lato"/>
              </a:rPr>
              <a:t>Reward your employees in seconds, anywhere in the world</a:t>
            </a:r>
            <a:endParaRPr sz="1200">
              <a:solidFill>
                <a:schemeClr val="lt2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-3048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Lato"/>
              <a:buChar char="●"/>
            </a:pPr>
            <a:r>
              <a:rPr lang="en-GB" sz="1200">
                <a:solidFill>
                  <a:schemeClr val="lt2"/>
                </a:solidFill>
                <a:latin typeface="Lato"/>
                <a:ea typeface="Lato"/>
                <a:cs typeface="Lato"/>
                <a:sym typeface="Lato"/>
              </a:rPr>
              <a:t>Discover top performers and build </a:t>
            </a:r>
            <a:br>
              <a:rPr lang="en-GB" sz="1200">
                <a:solidFill>
                  <a:schemeClr val="lt2"/>
                </a:solidFill>
                <a:latin typeface="Lato"/>
                <a:ea typeface="Lato"/>
                <a:cs typeface="Lato"/>
                <a:sym typeface="Lato"/>
              </a:rPr>
            </a:br>
            <a:r>
              <a:rPr lang="en-GB" sz="1200">
                <a:solidFill>
                  <a:schemeClr val="lt2"/>
                </a:solidFill>
                <a:latin typeface="Lato"/>
                <a:ea typeface="Lato"/>
                <a:cs typeface="Lato"/>
                <a:sym typeface="Lato"/>
              </a:rPr>
              <a:t>engagement via polls</a:t>
            </a:r>
            <a:endParaRPr sz="1200">
              <a:solidFill>
                <a:schemeClr val="lt2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-3048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Lato"/>
              <a:buChar char="●"/>
            </a:pPr>
            <a:r>
              <a:rPr lang="en-GB" sz="1200">
                <a:solidFill>
                  <a:schemeClr val="lt2"/>
                </a:solidFill>
                <a:latin typeface="Lato"/>
                <a:ea typeface="Lato"/>
                <a:cs typeface="Lato"/>
                <a:sym typeface="Lato"/>
              </a:rPr>
              <a:t>Link recognitions to company values </a:t>
            </a:r>
            <a:br>
              <a:rPr lang="en-GB" sz="1200">
                <a:solidFill>
                  <a:schemeClr val="lt2"/>
                </a:solidFill>
                <a:latin typeface="Lato"/>
                <a:ea typeface="Lato"/>
                <a:cs typeface="Lato"/>
                <a:sym typeface="Lato"/>
              </a:rPr>
            </a:br>
            <a:r>
              <a:rPr lang="en-GB" sz="1200">
                <a:solidFill>
                  <a:schemeClr val="lt2"/>
                </a:solidFill>
                <a:latin typeface="Lato"/>
                <a:ea typeface="Lato"/>
                <a:cs typeface="Lato"/>
                <a:sym typeface="Lato"/>
              </a:rPr>
              <a:t>to emphasise what you stand for</a:t>
            </a:r>
            <a:endParaRPr sz="1200">
              <a:solidFill>
                <a:schemeClr val="lt2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-30480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lt2"/>
              </a:buClr>
              <a:buSzPts val="1200"/>
              <a:buFont typeface="Lato"/>
              <a:buChar char="●"/>
            </a:pPr>
            <a:r>
              <a:rPr lang="en-GB" sz="1200">
                <a:solidFill>
                  <a:schemeClr val="lt2"/>
                </a:solidFill>
                <a:latin typeface="Lato"/>
                <a:ea typeface="Lato"/>
                <a:cs typeface="Lato"/>
                <a:sym typeface="Lato"/>
              </a:rPr>
              <a:t>Recognise great work right where collaboration happens with the Perkbox app for Microsoft teams</a:t>
            </a:r>
            <a:endParaRPr sz="1200">
              <a:solidFill>
                <a:schemeClr val="lt2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635" name="Google Shape;635;p6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Celebration hub</a:t>
            </a:r>
            <a:endParaRPr/>
          </a:p>
        </p:txBody>
      </p:sp>
      <p:pic>
        <p:nvPicPr>
          <p:cNvPr id="636" name="Google Shape;636;p63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45850" y="355100"/>
            <a:ext cx="5519601" cy="44388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" name="Google Shape;641;p64"/>
          <p:cNvSpPr txBox="1"/>
          <p:nvPr/>
        </p:nvSpPr>
        <p:spPr>
          <a:xfrm>
            <a:off x="429000" y="319625"/>
            <a:ext cx="8403300" cy="85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 b="1">
                <a:solidFill>
                  <a:srgbClr val="00BD9D"/>
                </a:solidFill>
                <a:highlight>
                  <a:schemeClr val="lt2"/>
                </a:highlight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GB" sz="2800" b="1">
                <a:solidFill>
                  <a:schemeClr val="lt1"/>
                </a:solidFill>
                <a:highlight>
                  <a:schemeClr val="lt2"/>
                </a:highlight>
                <a:latin typeface="Lato"/>
                <a:ea typeface="Lato"/>
                <a:cs typeface="Lato"/>
                <a:sym typeface="Lato"/>
              </a:rPr>
              <a:t>NEW!</a:t>
            </a:r>
            <a:r>
              <a:rPr lang="en-GB" sz="2800" b="1">
                <a:solidFill>
                  <a:srgbClr val="00BD9D"/>
                </a:solidFill>
                <a:highlight>
                  <a:schemeClr val="lt2"/>
                </a:highlight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GB" sz="2800" b="1">
                <a:solidFill>
                  <a:srgbClr val="C4EFEE"/>
                </a:solidFill>
                <a:latin typeface="Lato"/>
                <a:ea typeface="Lato"/>
                <a:cs typeface="Lato"/>
                <a:sym typeface="Lato"/>
              </a:rPr>
              <a:t> Perkbox for Microsoft teams</a:t>
            </a:r>
            <a:endParaRPr sz="2800" b="1">
              <a:solidFill>
                <a:srgbClr val="C4EFEE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642" name="Google Shape;642;p64"/>
          <p:cNvSpPr txBox="1"/>
          <p:nvPr/>
        </p:nvSpPr>
        <p:spPr>
          <a:xfrm>
            <a:off x="429000" y="1769238"/>
            <a:ext cx="4210800" cy="220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Strengthen your culture by celebrating great work right where the collaboration happens</a:t>
            </a:r>
            <a:endParaRPr sz="160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60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The Perkbox app for Microsoft Teams brings Perkbox into your team workflow, making your recognition initiatives more visible and accessible for your employees</a:t>
            </a:r>
            <a:endParaRPr sz="160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643" name="Google Shape;643;p64"/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07975" y="864775"/>
            <a:ext cx="4013424" cy="4009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" name="Google Shape;648;p65"/>
          <p:cNvSpPr txBox="1">
            <a:spLocks noGrp="1"/>
          </p:cNvSpPr>
          <p:nvPr>
            <p:ph type="subTitle" idx="1"/>
          </p:nvPr>
        </p:nvSpPr>
        <p:spPr>
          <a:xfrm>
            <a:off x="368725" y="1366025"/>
            <a:ext cx="4263900" cy="299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/>
              <a:t>Use Reward points to show your appreciation for any employee, in any location — allowing you to build a truly global reward strategy.</a:t>
            </a:r>
            <a:endParaRPr sz="13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/>
          </a:p>
          <a:p>
            <a:pPr marL="45720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-GB" sz="1300"/>
              <a:t>Empower your people by giving them a huge range of options to spend their reward points on</a:t>
            </a:r>
            <a:endParaRPr sz="1300"/>
          </a:p>
          <a:p>
            <a:pPr marL="457200" lvl="0" indent="-31115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300"/>
              <a:buChar char="●"/>
            </a:pPr>
            <a:r>
              <a:rPr lang="en-GB" sz="1300"/>
              <a:t>Remove the headache of working out how to reward across locations</a:t>
            </a:r>
            <a:endParaRPr sz="1300"/>
          </a:p>
          <a:p>
            <a:pPr marL="457200" lvl="0" indent="-31115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SzPts val="1300"/>
              <a:buChar char="●"/>
            </a:pPr>
            <a:r>
              <a:rPr lang="en-GB" sz="1300"/>
              <a:t>Simplify the process of sending rewards and allocating your reward budget across teams and departments</a:t>
            </a:r>
            <a:endParaRPr sz="1300"/>
          </a:p>
        </p:txBody>
      </p:sp>
      <p:pic>
        <p:nvPicPr>
          <p:cNvPr id="649" name="Google Shape;649;p65"/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18550" y="1175525"/>
            <a:ext cx="3333100" cy="3333100"/>
          </a:xfrm>
          <a:prstGeom prst="rect">
            <a:avLst/>
          </a:prstGeom>
          <a:noFill/>
          <a:ln>
            <a:noFill/>
          </a:ln>
        </p:spPr>
      </p:pic>
      <p:sp>
        <p:nvSpPr>
          <p:cNvPr id="650" name="Google Shape;650;p65"/>
          <p:cNvSpPr txBox="1">
            <a:spLocks noGrp="1"/>
          </p:cNvSpPr>
          <p:nvPr>
            <p:ph type="ctrTitle"/>
          </p:nvPr>
        </p:nvSpPr>
        <p:spPr>
          <a:xfrm>
            <a:off x="368725" y="445025"/>
            <a:ext cx="81588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chemeClr val="accent5"/>
                </a:solidFill>
                <a:highlight>
                  <a:schemeClr val="lt2"/>
                </a:highlight>
              </a:rPr>
              <a:t> </a:t>
            </a:r>
            <a:r>
              <a:rPr lang="en-GB" sz="2800">
                <a:solidFill>
                  <a:schemeClr val="lt1"/>
                </a:solidFill>
                <a:highlight>
                  <a:schemeClr val="lt2"/>
                </a:highlight>
              </a:rPr>
              <a:t>NEW!</a:t>
            </a:r>
            <a:r>
              <a:rPr lang="en-GB" sz="2800">
                <a:solidFill>
                  <a:schemeClr val="accent5"/>
                </a:solidFill>
                <a:highlight>
                  <a:schemeClr val="lt2"/>
                </a:highlight>
              </a:rPr>
              <a:t> </a:t>
            </a:r>
            <a:r>
              <a:rPr lang="en-GB" sz="2800">
                <a:solidFill>
                  <a:schemeClr val="accent2"/>
                </a:solidFill>
              </a:rPr>
              <a:t> Supercharge your EVP with Global Reward</a:t>
            </a:r>
            <a:endParaRPr>
              <a:solidFill>
                <a:schemeClr val="accent2"/>
              </a:solidFill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" name="Google Shape;655;p66"/>
          <p:cNvSpPr txBox="1"/>
          <p:nvPr/>
        </p:nvSpPr>
        <p:spPr>
          <a:xfrm>
            <a:off x="342475" y="1077975"/>
            <a:ext cx="4103400" cy="310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98000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>
                <a:solidFill>
                  <a:schemeClr val="accent3"/>
                </a:solidFill>
                <a:latin typeface="Lato"/>
                <a:ea typeface="Lato"/>
                <a:cs typeface="Lato"/>
                <a:sym typeface="Lato"/>
              </a:rPr>
              <a:t>A central place to showcase your culture </a:t>
            </a:r>
            <a:br>
              <a:rPr lang="en-GB" sz="1600" b="1">
                <a:solidFill>
                  <a:schemeClr val="accent3"/>
                </a:solidFill>
                <a:latin typeface="Lato"/>
                <a:ea typeface="Lato"/>
                <a:cs typeface="Lato"/>
                <a:sym typeface="Lato"/>
              </a:rPr>
            </a:br>
            <a:r>
              <a:rPr lang="en-GB" sz="1600" b="1">
                <a:solidFill>
                  <a:schemeClr val="accent3"/>
                </a:solidFill>
                <a:latin typeface="Lato"/>
                <a:ea typeface="Lato"/>
                <a:cs typeface="Lato"/>
                <a:sym typeface="Lato"/>
              </a:rPr>
              <a:t>and people initiatives across locations.</a:t>
            </a:r>
            <a:endParaRPr sz="1800" b="1">
              <a:solidFill>
                <a:schemeClr val="accent3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lt2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-3048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Lato"/>
              <a:buChar char="●"/>
            </a:pPr>
            <a:r>
              <a:rPr lang="en-GB" sz="1200">
                <a:solidFill>
                  <a:schemeClr val="lt2"/>
                </a:solidFill>
                <a:latin typeface="Lato"/>
                <a:ea typeface="Lato"/>
                <a:cs typeface="Lato"/>
                <a:sym typeface="Lato"/>
              </a:rPr>
              <a:t>Utilise a single source for all important news </a:t>
            </a:r>
            <a:br>
              <a:rPr lang="en-GB" sz="1200">
                <a:solidFill>
                  <a:schemeClr val="lt2"/>
                </a:solidFill>
                <a:latin typeface="Lato"/>
                <a:ea typeface="Lato"/>
                <a:cs typeface="Lato"/>
                <a:sym typeface="Lato"/>
              </a:rPr>
            </a:br>
            <a:r>
              <a:rPr lang="en-GB" sz="1200">
                <a:solidFill>
                  <a:schemeClr val="lt2"/>
                </a:solidFill>
                <a:latin typeface="Lato"/>
                <a:ea typeface="Lato"/>
                <a:cs typeface="Lato"/>
                <a:sym typeface="Lato"/>
              </a:rPr>
              <a:t>and people initiatives</a:t>
            </a:r>
            <a:endParaRPr sz="1200">
              <a:solidFill>
                <a:schemeClr val="lt2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-3048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Lato"/>
              <a:buChar char="●"/>
            </a:pPr>
            <a:r>
              <a:rPr lang="en-GB" sz="1200">
                <a:solidFill>
                  <a:schemeClr val="lt2"/>
                </a:solidFill>
                <a:latin typeface="Lato"/>
                <a:ea typeface="Lato"/>
                <a:cs typeface="Lato"/>
                <a:sym typeface="Lato"/>
              </a:rPr>
              <a:t>Link to key resources such as town hall recordings, company policies and company values</a:t>
            </a:r>
            <a:endParaRPr sz="1200">
              <a:solidFill>
                <a:schemeClr val="lt2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-3048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Lato"/>
              <a:buChar char="●"/>
            </a:pPr>
            <a:r>
              <a:rPr lang="en-GB" sz="1200">
                <a:solidFill>
                  <a:schemeClr val="lt2"/>
                </a:solidFill>
                <a:latin typeface="Lato"/>
                <a:ea typeface="Lato"/>
                <a:cs typeface="Lato"/>
                <a:sym typeface="Lato"/>
              </a:rPr>
              <a:t>Create better cultural alignment across locations</a:t>
            </a:r>
            <a:endParaRPr sz="1200">
              <a:solidFill>
                <a:schemeClr val="lt2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-3048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Lato"/>
              <a:buChar char="●"/>
            </a:pPr>
            <a:r>
              <a:rPr lang="en-GB" sz="1200">
                <a:solidFill>
                  <a:schemeClr val="lt2"/>
                </a:solidFill>
                <a:latin typeface="Lato"/>
                <a:ea typeface="Lato"/>
                <a:cs typeface="Lato"/>
                <a:sym typeface="Lato"/>
              </a:rPr>
              <a:t>Build better connections between employees </a:t>
            </a:r>
            <a:br>
              <a:rPr lang="en-GB" sz="1200">
                <a:solidFill>
                  <a:schemeClr val="lt2"/>
                </a:solidFill>
                <a:latin typeface="Lato"/>
                <a:ea typeface="Lato"/>
                <a:cs typeface="Lato"/>
                <a:sym typeface="Lato"/>
              </a:rPr>
            </a:br>
            <a:r>
              <a:rPr lang="en-GB" sz="1200">
                <a:solidFill>
                  <a:schemeClr val="lt2"/>
                </a:solidFill>
                <a:latin typeface="Lato"/>
                <a:ea typeface="Lato"/>
                <a:cs typeface="Lato"/>
                <a:sym typeface="Lato"/>
              </a:rPr>
              <a:t>and senior leadership</a:t>
            </a:r>
            <a:endParaRPr sz="1200">
              <a:solidFill>
                <a:schemeClr val="lt2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-30480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lt2"/>
              </a:buClr>
              <a:buSzPts val="1200"/>
              <a:buFont typeface="Lato"/>
              <a:buChar char="●"/>
            </a:pPr>
            <a:r>
              <a:rPr lang="en-GB" sz="1200">
                <a:solidFill>
                  <a:schemeClr val="lt2"/>
                </a:solidFill>
                <a:latin typeface="Lato"/>
                <a:ea typeface="Lato"/>
                <a:cs typeface="Lato"/>
                <a:sym typeface="Lato"/>
              </a:rPr>
              <a:t>Reduce the need to cascade news through </a:t>
            </a:r>
            <a:br>
              <a:rPr lang="en-GB" sz="1200">
                <a:solidFill>
                  <a:schemeClr val="lt2"/>
                </a:solidFill>
                <a:latin typeface="Lato"/>
                <a:ea typeface="Lato"/>
                <a:cs typeface="Lato"/>
                <a:sym typeface="Lato"/>
              </a:rPr>
            </a:br>
            <a:r>
              <a:rPr lang="en-GB" sz="1200">
                <a:solidFill>
                  <a:schemeClr val="lt2"/>
                </a:solidFill>
                <a:latin typeface="Lato"/>
                <a:ea typeface="Lato"/>
                <a:cs typeface="Lato"/>
                <a:sym typeface="Lato"/>
              </a:rPr>
              <a:t>multiple layers</a:t>
            </a:r>
            <a:endParaRPr sz="1200">
              <a:solidFill>
                <a:schemeClr val="lt2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656" name="Google Shape;656;p66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4321" t="-2869" r="-4812" b="6260"/>
          <a:stretch/>
        </p:blipFill>
        <p:spPr>
          <a:xfrm>
            <a:off x="4676600" y="235075"/>
            <a:ext cx="3857625" cy="4553250"/>
          </a:xfrm>
          <a:prstGeom prst="rect">
            <a:avLst/>
          </a:prstGeom>
          <a:noFill/>
          <a:ln>
            <a:noFill/>
          </a:ln>
        </p:spPr>
      </p:pic>
      <p:sp>
        <p:nvSpPr>
          <p:cNvPr id="657" name="Google Shape;657;p6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Culture hub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3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Analysis of your workforce</a:t>
            </a:r>
            <a:endParaRPr/>
          </a:p>
        </p:txBody>
      </p:sp>
      <p:graphicFrame>
        <p:nvGraphicFramePr>
          <p:cNvPr id="180" name="Google Shape;180;p31"/>
          <p:cNvGraphicFramePr/>
          <p:nvPr/>
        </p:nvGraphicFramePr>
        <p:xfrm>
          <a:off x="311700" y="1099925"/>
          <a:ext cx="8520600" cy="3291660"/>
        </p:xfrm>
        <a:graphic>
          <a:graphicData uri="http://schemas.openxmlformats.org/drawingml/2006/table">
            <a:tbl>
              <a:tblPr>
                <a:noFill/>
                <a:tableStyleId>{E28E9FEB-58D3-4546-B112-03A34A2E29C7}</a:tableStyleId>
              </a:tblPr>
              <a:tblGrid>
                <a:gridCol w="25368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837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>
                          <a:solidFill>
                            <a:schemeClr val="lt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QUESTION</a:t>
                      </a:r>
                      <a:endParaRPr sz="1200" b="1">
                        <a:solidFill>
                          <a:schemeClr val="lt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>
                          <a:solidFill>
                            <a:schemeClr val="lt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ANSWER</a:t>
                      </a:r>
                      <a:endParaRPr sz="1200" b="1">
                        <a:solidFill>
                          <a:schemeClr val="lt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39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rgbClr val="21295C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How many employees do you have?</a:t>
                      </a:r>
                      <a:endParaRPr sz="1200">
                        <a:solidFill>
                          <a:srgbClr val="21295C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solidFill>
                          <a:srgbClr val="21295C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rgbClr val="21295C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[Insert your answer here] </a:t>
                      </a:r>
                      <a:endParaRPr sz="1200">
                        <a:solidFill>
                          <a:srgbClr val="21295C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rgbClr val="21295C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How many locations are your employees based in?</a:t>
                      </a:r>
                      <a:endParaRPr sz="1200">
                        <a:solidFill>
                          <a:srgbClr val="21295C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chemeClr val="lt2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[Insert your answer here] </a:t>
                      </a: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54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rgbClr val="21295C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How much are you expecting this to grow in the next 18-24 months?</a:t>
                      </a:r>
                      <a:endParaRPr sz="1200">
                        <a:solidFill>
                          <a:srgbClr val="21295C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chemeClr val="lt2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[Insert your answer here] </a:t>
                      </a: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54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rgbClr val="21295C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What are the demographics of your workforce?</a:t>
                      </a:r>
                      <a:endParaRPr sz="1200">
                        <a:solidFill>
                          <a:srgbClr val="21295C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chemeClr val="lt2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[Insert your answer here] </a:t>
                      </a: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54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rgbClr val="21295C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What do you currently do when it comes to workplace wellbeing?</a:t>
                      </a:r>
                      <a:endParaRPr sz="1200">
                        <a:solidFill>
                          <a:srgbClr val="21295C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chemeClr val="lt2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[Insert your answer here] </a:t>
                      </a: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2" name="Google Shape;662;p67"/>
          <p:cNvSpPr txBox="1"/>
          <p:nvPr/>
        </p:nvSpPr>
        <p:spPr>
          <a:xfrm>
            <a:off x="342475" y="1077975"/>
            <a:ext cx="4376100" cy="347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98000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>
                <a:solidFill>
                  <a:schemeClr val="accent3"/>
                </a:solidFill>
                <a:latin typeface="Lato"/>
                <a:ea typeface="Lato"/>
                <a:cs typeface="Lato"/>
                <a:sym typeface="Lato"/>
              </a:rPr>
              <a:t>Harmonise your EVP across locations </a:t>
            </a:r>
            <a:endParaRPr sz="1600" b="1">
              <a:solidFill>
                <a:schemeClr val="accent3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>
                <a:solidFill>
                  <a:schemeClr val="accent3"/>
                </a:solidFill>
                <a:latin typeface="Lato"/>
                <a:ea typeface="Lato"/>
                <a:cs typeface="Lato"/>
                <a:sym typeface="Lato"/>
              </a:rPr>
              <a:t>while minimising admin burden — saving you time, energy and money.</a:t>
            </a:r>
            <a:endParaRPr sz="1600" b="1">
              <a:solidFill>
                <a:schemeClr val="accent3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chemeClr val="lt2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-3048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Lato"/>
              <a:buChar char="●"/>
            </a:pPr>
            <a:r>
              <a:rPr lang="en-GB" sz="1200">
                <a:solidFill>
                  <a:schemeClr val="lt2"/>
                </a:solidFill>
                <a:latin typeface="Lato"/>
                <a:ea typeface="Lato"/>
                <a:cs typeface="Lato"/>
                <a:sym typeface="Lato"/>
              </a:rPr>
              <a:t>Seamlessly manage users from one global platform </a:t>
            </a:r>
            <a:br>
              <a:rPr lang="en-GB" sz="1200">
                <a:solidFill>
                  <a:schemeClr val="lt2"/>
                </a:solidFill>
                <a:latin typeface="Lato"/>
                <a:ea typeface="Lato"/>
                <a:cs typeface="Lato"/>
                <a:sym typeface="Lato"/>
              </a:rPr>
            </a:br>
            <a:r>
              <a:rPr lang="en-GB" sz="1200">
                <a:solidFill>
                  <a:schemeClr val="lt2"/>
                </a:solidFill>
                <a:latin typeface="Lato"/>
                <a:ea typeface="Lato"/>
                <a:cs typeface="Lato"/>
                <a:sym typeface="Lato"/>
              </a:rPr>
              <a:t>and significantly reduce costs</a:t>
            </a:r>
            <a:endParaRPr sz="1200">
              <a:solidFill>
                <a:schemeClr val="lt2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-3048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Lato"/>
              <a:buChar char="●"/>
            </a:pPr>
            <a:r>
              <a:rPr lang="en-GB" sz="1200">
                <a:solidFill>
                  <a:schemeClr val="lt2"/>
                </a:solidFill>
                <a:latin typeface="Lato"/>
                <a:ea typeface="Lato"/>
                <a:cs typeface="Lato"/>
                <a:sym typeface="Lato"/>
              </a:rPr>
              <a:t>Remove manual updates and automatically onboard/offboard by integrating with your HR directory</a:t>
            </a:r>
            <a:endParaRPr sz="1200">
              <a:solidFill>
                <a:schemeClr val="lt2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-3048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Lato"/>
              <a:buChar char="●"/>
            </a:pPr>
            <a:r>
              <a:rPr lang="en-GB" sz="1200">
                <a:solidFill>
                  <a:schemeClr val="lt2"/>
                </a:solidFill>
                <a:latin typeface="Lato"/>
                <a:ea typeface="Lato"/>
                <a:cs typeface="Lato"/>
                <a:sym typeface="Lato"/>
              </a:rPr>
              <a:t>Integrate with your SSO provider for easy login </a:t>
            </a:r>
            <a:endParaRPr sz="1200">
              <a:solidFill>
                <a:schemeClr val="lt2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-3048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Lato"/>
              <a:buChar char="●"/>
            </a:pPr>
            <a:r>
              <a:rPr lang="en-GB" sz="1200">
                <a:solidFill>
                  <a:schemeClr val="lt2"/>
                </a:solidFill>
                <a:latin typeface="Lato"/>
                <a:ea typeface="Lato"/>
                <a:cs typeface="Lato"/>
                <a:sym typeface="Lato"/>
              </a:rPr>
              <a:t>Customise branding and benefits by team and region</a:t>
            </a:r>
            <a:endParaRPr sz="1200">
              <a:solidFill>
                <a:schemeClr val="lt2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-30480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lt2"/>
              </a:buClr>
              <a:buSzPts val="1200"/>
              <a:buFont typeface="Lato"/>
              <a:buChar char="●"/>
            </a:pPr>
            <a:r>
              <a:rPr lang="en-GB" sz="1200">
                <a:solidFill>
                  <a:schemeClr val="lt2"/>
                </a:solidFill>
                <a:latin typeface="Lato"/>
                <a:ea typeface="Lato"/>
                <a:cs typeface="Lato"/>
                <a:sym typeface="Lato"/>
              </a:rPr>
              <a:t>Receive in-depth reporting on how the platform is used</a:t>
            </a:r>
            <a:endParaRPr sz="1200">
              <a:solidFill>
                <a:schemeClr val="lt2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663" name="Google Shape;663;p6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Admin hub</a:t>
            </a:r>
            <a:endParaRPr/>
          </a:p>
        </p:txBody>
      </p:sp>
      <p:pic>
        <p:nvPicPr>
          <p:cNvPr id="664" name="Google Shape;664;p67"/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24475" y="741825"/>
            <a:ext cx="3462996" cy="34601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" name="Google Shape;669;p68"/>
          <p:cNvSpPr/>
          <p:nvPr/>
        </p:nvSpPr>
        <p:spPr>
          <a:xfrm>
            <a:off x="0" y="-6325"/>
            <a:ext cx="9177300" cy="5187900"/>
          </a:xfrm>
          <a:prstGeom prst="rect">
            <a:avLst/>
          </a:prstGeom>
          <a:gradFill>
            <a:gsLst>
              <a:gs pos="0">
                <a:srgbClr val="1F59D5"/>
              </a:gs>
              <a:gs pos="100000">
                <a:srgbClr val="21296C"/>
              </a:gs>
            </a:gsLst>
            <a:lin ang="8100019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  </a:t>
            </a:r>
            <a:endParaRPr/>
          </a:p>
        </p:txBody>
      </p:sp>
      <p:pic>
        <p:nvPicPr>
          <p:cNvPr id="670" name="Google Shape;670;p68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6308"/>
          <a:stretch/>
        </p:blipFill>
        <p:spPr>
          <a:xfrm>
            <a:off x="970800" y="2081000"/>
            <a:ext cx="7202400" cy="3100576"/>
          </a:xfrm>
          <a:prstGeom prst="rect">
            <a:avLst/>
          </a:prstGeom>
          <a:noFill/>
          <a:ln>
            <a:noFill/>
          </a:ln>
        </p:spPr>
      </p:pic>
      <p:sp>
        <p:nvSpPr>
          <p:cNvPr id="671" name="Google Shape;671;p68"/>
          <p:cNvSpPr txBox="1">
            <a:spLocks noGrp="1"/>
          </p:cNvSpPr>
          <p:nvPr>
            <p:ph type="ctrTitle"/>
          </p:nvPr>
        </p:nvSpPr>
        <p:spPr>
          <a:xfrm>
            <a:off x="805200" y="1425"/>
            <a:ext cx="7533600" cy="161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solidFill>
                  <a:schemeClr val="lt1"/>
                </a:solidFill>
              </a:rPr>
              <a:t>Want to learn more about Perkbox? </a:t>
            </a:r>
            <a:endParaRPr sz="3000">
              <a:solidFill>
                <a:schemeClr val="lt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 i="1"/>
              <a:t>Book a group demo today!</a:t>
            </a:r>
            <a:endParaRPr sz="3000" i="1"/>
          </a:p>
        </p:txBody>
      </p:sp>
      <p:sp>
        <p:nvSpPr>
          <p:cNvPr id="672" name="Google Shape;672;p68">
            <a:hlinkClick r:id="rId4"/>
          </p:cNvPr>
          <p:cNvSpPr/>
          <p:nvPr/>
        </p:nvSpPr>
        <p:spPr>
          <a:xfrm>
            <a:off x="3793775" y="1611475"/>
            <a:ext cx="1474416" cy="431460"/>
          </a:xfrm>
          <a:prstGeom prst="flowChartTerminator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>
                <a:solidFill>
                  <a:schemeClr val="lt2"/>
                </a:solidFill>
                <a:latin typeface="Lato"/>
                <a:ea typeface="Lato"/>
                <a:cs typeface="Lato"/>
                <a:sym typeface="Lato"/>
              </a:rPr>
              <a:t>Book a demo</a:t>
            </a:r>
            <a:endParaRPr>
              <a:solidFill>
                <a:schemeClr val="lt2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3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Workforce survey</a:t>
            </a:r>
            <a:endParaRPr/>
          </a:p>
        </p:txBody>
      </p:sp>
      <p:sp>
        <p:nvSpPr>
          <p:cNvPr id="186" name="Google Shape;186;p32"/>
          <p:cNvSpPr txBox="1"/>
          <p:nvPr/>
        </p:nvSpPr>
        <p:spPr>
          <a:xfrm>
            <a:off x="311700" y="1123925"/>
            <a:ext cx="8520600" cy="44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21295C"/>
                </a:solidFill>
                <a:latin typeface="Lato"/>
                <a:ea typeface="Lato"/>
                <a:cs typeface="Lato"/>
                <a:sym typeface="Lato"/>
              </a:rPr>
              <a:t>Create a survey to send out to your team. Here are some sample questions to get you started:</a:t>
            </a:r>
            <a:endParaRPr>
              <a:solidFill>
                <a:srgbClr val="21295C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87" name="Google Shape;187;p32"/>
          <p:cNvSpPr/>
          <p:nvPr/>
        </p:nvSpPr>
        <p:spPr>
          <a:xfrm>
            <a:off x="375751" y="2681474"/>
            <a:ext cx="2613900" cy="710700"/>
          </a:xfrm>
          <a:prstGeom prst="roundRect">
            <a:avLst>
              <a:gd name="adj" fmla="val 7142"/>
            </a:avLst>
          </a:prstGeom>
          <a:solidFill>
            <a:srgbClr val="3DCC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 b="1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Have you experienced burnout while working here?</a:t>
            </a:r>
            <a:endParaRPr sz="1300" b="1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88" name="Google Shape;188;p32"/>
          <p:cNvSpPr/>
          <p:nvPr/>
        </p:nvSpPr>
        <p:spPr>
          <a:xfrm>
            <a:off x="3265050" y="1695395"/>
            <a:ext cx="2613900" cy="710700"/>
          </a:xfrm>
          <a:prstGeom prst="roundRect">
            <a:avLst>
              <a:gd name="adj" fmla="val 7142"/>
            </a:avLst>
          </a:prstGeom>
          <a:solidFill>
            <a:srgbClr val="21295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 b="1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What do you think is missing from our wellbeing offering?</a:t>
            </a:r>
            <a:endParaRPr sz="1300" b="1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89" name="Google Shape;189;p32"/>
          <p:cNvSpPr/>
          <p:nvPr/>
        </p:nvSpPr>
        <p:spPr>
          <a:xfrm>
            <a:off x="375750" y="1695411"/>
            <a:ext cx="2613900" cy="710700"/>
          </a:xfrm>
          <a:prstGeom prst="roundRect">
            <a:avLst>
              <a:gd name="adj" fmla="val 7142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 b="1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What are your thoughts on our current wellbeing offering?</a:t>
            </a:r>
            <a:endParaRPr sz="1300" b="1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90" name="Google Shape;190;p32"/>
          <p:cNvSpPr/>
          <p:nvPr/>
        </p:nvSpPr>
        <p:spPr>
          <a:xfrm>
            <a:off x="3265050" y="2681472"/>
            <a:ext cx="2613900" cy="710700"/>
          </a:xfrm>
          <a:prstGeom prst="roundRect">
            <a:avLst>
              <a:gd name="adj" fmla="val 7142"/>
            </a:avLst>
          </a:prstGeom>
          <a:solidFill>
            <a:srgbClr val="1F59D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 b="1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How big of an issue do you think  burnout is in our workplace?</a:t>
            </a:r>
            <a:endParaRPr sz="1300" b="1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91" name="Google Shape;191;p32"/>
          <p:cNvSpPr/>
          <p:nvPr/>
        </p:nvSpPr>
        <p:spPr>
          <a:xfrm>
            <a:off x="6154350" y="2681493"/>
            <a:ext cx="2613900" cy="710700"/>
          </a:xfrm>
          <a:prstGeom prst="roundRect">
            <a:avLst>
              <a:gd name="adj" fmla="val 7142"/>
            </a:avLst>
          </a:prstGeom>
          <a:solidFill>
            <a:srgbClr val="21295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What does wellbeing mean to you?</a:t>
            </a:r>
            <a:endParaRPr sz="1300" b="1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92" name="Google Shape;192;p32"/>
          <p:cNvSpPr/>
          <p:nvPr/>
        </p:nvSpPr>
        <p:spPr>
          <a:xfrm>
            <a:off x="6154351" y="1695388"/>
            <a:ext cx="2613900" cy="710700"/>
          </a:xfrm>
          <a:prstGeom prst="roundRect">
            <a:avLst>
              <a:gd name="adj" fmla="val 7142"/>
            </a:avLst>
          </a:prstGeom>
          <a:solidFill>
            <a:srgbClr val="3DCC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 b="1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How much do you think senior management care about wellbeing? </a:t>
            </a:r>
            <a:endParaRPr sz="110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93" name="Google Shape;193;p32"/>
          <p:cNvSpPr/>
          <p:nvPr/>
        </p:nvSpPr>
        <p:spPr>
          <a:xfrm>
            <a:off x="3265050" y="3667547"/>
            <a:ext cx="2613900" cy="710700"/>
          </a:xfrm>
          <a:prstGeom prst="roundRect">
            <a:avLst>
              <a:gd name="adj" fmla="val 7142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What wellbeing issues do you think our company faces?</a:t>
            </a:r>
            <a:endParaRPr sz="1300" b="1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94" name="Google Shape;194;p32"/>
          <p:cNvSpPr/>
          <p:nvPr/>
        </p:nvSpPr>
        <p:spPr>
          <a:xfrm>
            <a:off x="375750" y="3667545"/>
            <a:ext cx="2613900" cy="710700"/>
          </a:xfrm>
          <a:prstGeom prst="roundRect">
            <a:avLst>
              <a:gd name="adj" fmla="val 7142"/>
            </a:avLst>
          </a:prstGeom>
          <a:solidFill>
            <a:srgbClr val="21295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What wellbeing issues do you personally face?</a:t>
            </a:r>
            <a:endParaRPr sz="1300" b="1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95" name="Google Shape;195;p32"/>
          <p:cNvSpPr/>
          <p:nvPr/>
        </p:nvSpPr>
        <p:spPr>
          <a:xfrm>
            <a:off x="6154350" y="3667597"/>
            <a:ext cx="2613900" cy="710700"/>
          </a:xfrm>
          <a:prstGeom prst="roundRect">
            <a:avLst>
              <a:gd name="adj" fmla="val 7142"/>
            </a:avLst>
          </a:prstGeom>
          <a:solidFill>
            <a:srgbClr val="1F59D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Is there anything you’ve seen or heard other companies doing that we should?</a:t>
            </a:r>
            <a:endParaRPr sz="1300" b="1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3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Key problems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201" name="Google Shape;201;p33"/>
          <p:cNvSpPr txBox="1"/>
          <p:nvPr/>
        </p:nvSpPr>
        <p:spPr>
          <a:xfrm>
            <a:off x="311700" y="1123925"/>
            <a:ext cx="8520600" cy="44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21295C"/>
                </a:solidFill>
                <a:latin typeface="Lato"/>
                <a:ea typeface="Lato"/>
                <a:cs typeface="Lato"/>
                <a:sym typeface="Lato"/>
              </a:rPr>
              <a:t>Based on your </a:t>
            </a:r>
            <a:r>
              <a:rPr lang="en-GB" b="1">
                <a:solidFill>
                  <a:srgbClr val="21295C"/>
                </a:solidFill>
                <a:latin typeface="Lato"/>
                <a:ea typeface="Lato"/>
                <a:cs typeface="Lato"/>
                <a:sym typeface="Lato"/>
              </a:rPr>
              <a:t>workplace analysis</a:t>
            </a:r>
            <a:r>
              <a:rPr lang="en-GB">
                <a:solidFill>
                  <a:srgbClr val="21295C"/>
                </a:solidFill>
                <a:latin typeface="Lato"/>
                <a:ea typeface="Lato"/>
                <a:cs typeface="Lato"/>
                <a:sym typeface="Lato"/>
              </a:rPr>
              <a:t> and </a:t>
            </a:r>
            <a:r>
              <a:rPr lang="en-GB" b="1">
                <a:solidFill>
                  <a:srgbClr val="21295C"/>
                </a:solidFill>
                <a:latin typeface="Lato"/>
                <a:ea typeface="Lato"/>
                <a:cs typeface="Lato"/>
                <a:sym typeface="Lato"/>
              </a:rPr>
              <a:t>survey findings</a:t>
            </a:r>
            <a:r>
              <a:rPr lang="en-GB">
                <a:solidFill>
                  <a:srgbClr val="21295C"/>
                </a:solidFill>
                <a:latin typeface="Lato"/>
                <a:ea typeface="Lato"/>
                <a:cs typeface="Lato"/>
                <a:sym typeface="Lato"/>
              </a:rPr>
              <a:t> what are your key challenges?</a:t>
            </a:r>
            <a:endParaRPr>
              <a:solidFill>
                <a:srgbClr val="21295C"/>
              </a:solidFill>
              <a:latin typeface="Lato"/>
              <a:ea typeface="Lato"/>
              <a:cs typeface="Lato"/>
              <a:sym typeface="Lato"/>
            </a:endParaRPr>
          </a:p>
        </p:txBody>
      </p:sp>
      <p:grpSp>
        <p:nvGrpSpPr>
          <p:cNvPr id="202" name="Google Shape;202;p33"/>
          <p:cNvGrpSpPr/>
          <p:nvPr/>
        </p:nvGrpSpPr>
        <p:grpSpPr>
          <a:xfrm>
            <a:off x="297473" y="3607627"/>
            <a:ext cx="8520500" cy="901479"/>
            <a:chOff x="1593000" y="2322568"/>
            <a:chExt cx="5957975" cy="643500"/>
          </a:xfrm>
        </p:grpSpPr>
        <p:sp>
          <p:nvSpPr>
            <p:cNvPr id="203" name="Google Shape;203;p33"/>
            <p:cNvSpPr/>
            <p:nvPr/>
          </p:nvSpPr>
          <p:spPr>
            <a:xfrm>
              <a:off x="3728375" y="2322568"/>
              <a:ext cx="3822600" cy="6435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204" name="Google Shape;204;p33"/>
            <p:cNvSpPr/>
            <p:nvPr/>
          </p:nvSpPr>
          <p:spPr>
            <a:xfrm flipH="1">
              <a:off x="2283025" y="2322575"/>
              <a:ext cx="1844400" cy="6426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205" name="Google Shape;205;p33"/>
            <p:cNvSpPr/>
            <p:nvPr/>
          </p:nvSpPr>
          <p:spPr>
            <a:xfrm rot="-5400000">
              <a:off x="3501574" y="1934671"/>
              <a:ext cx="643356" cy="1419149"/>
            </a:xfrm>
            <a:prstGeom prst="flowChartOffpageConnector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206" name="Google Shape;206;p33"/>
            <p:cNvSpPr/>
            <p:nvPr/>
          </p:nvSpPr>
          <p:spPr>
            <a:xfrm>
              <a:off x="2342625" y="2399951"/>
              <a:ext cx="1940700" cy="495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200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[Outline your key problem here]</a:t>
              </a:r>
              <a:endParaRPr sz="10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207" name="Google Shape;207;p33"/>
            <p:cNvSpPr/>
            <p:nvPr/>
          </p:nvSpPr>
          <p:spPr>
            <a:xfrm>
              <a:off x="1593000" y="2322568"/>
              <a:ext cx="690000" cy="642300"/>
            </a:xfrm>
            <a:prstGeom prst="rect">
              <a:avLst/>
            </a:prstGeom>
            <a:solidFill>
              <a:srgbClr val="0D5DDF"/>
            </a:solidFill>
            <a:ln>
              <a:noFill/>
            </a:ln>
            <a:effectLst>
              <a:outerShdw blurRad="71438" dist="28575" dir="2700000" algn="bl" rotWithShape="0">
                <a:srgbClr val="000000">
                  <a:alpha val="17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208" name="Google Shape;208;p33"/>
            <p:cNvSpPr/>
            <p:nvPr/>
          </p:nvSpPr>
          <p:spPr>
            <a:xfrm>
              <a:off x="1593000" y="2322575"/>
              <a:ext cx="690000" cy="6426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2600" b="1">
                  <a:solidFill>
                    <a:srgbClr val="FFFFFF"/>
                  </a:solidFill>
                  <a:latin typeface="Lato"/>
                  <a:ea typeface="Lato"/>
                  <a:cs typeface="Lato"/>
                  <a:sym typeface="Lato"/>
                </a:rPr>
                <a:t>03</a:t>
              </a:r>
              <a:endParaRPr sz="2600">
                <a:solidFill>
                  <a:srgbClr val="FFFFFF"/>
                </a:solidFill>
                <a:latin typeface="Lato Hairline"/>
                <a:ea typeface="Lato Hairline"/>
                <a:cs typeface="Lato Hairline"/>
                <a:sym typeface="Lato Hairline"/>
              </a:endParaRPr>
            </a:p>
          </p:txBody>
        </p:sp>
        <p:sp>
          <p:nvSpPr>
            <p:cNvPr id="209" name="Google Shape;209;p33"/>
            <p:cNvSpPr/>
            <p:nvPr/>
          </p:nvSpPr>
          <p:spPr>
            <a:xfrm>
              <a:off x="4387850" y="2323750"/>
              <a:ext cx="2971200" cy="642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457200" lvl="0" indent="-2921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2"/>
                </a:buClr>
                <a:buSzPts val="1000"/>
                <a:buFont typeface="Lato"/>
                <a:buChar char="●"/>
              </a:pPr>
              <a:r>
                <a:rPr lang="en-GB" sz="1000">
                  <a:solidFill>
                    <a:schemeClr val="lt2"/>
                  </a:solidFill>
                  <a:latin typeface="Lato"/>
                  <a:ea typeface="Lato"/>
                  <a:cs typeface="Lato"/>
                  <a:sym typeface="Lato"/>
                </a:rPr>
                <a:t>[Note about key problem] </a:t>
              </a:r>
              <a:endParaRPr sz="1000">
                <a:solidFill>
                  <a:schemeClr val="lt2"/>
                </a:solidFill>
                <a:latin typeface="Lato"/>
                <a:ea typeface="Lato"/>
                <a:cs typeface="Lato"/>
                <a:sym typeface="Lato"/>
              </a:endParaRPr>
            </a:p>
            <a:p>
              <a:pPr marL="457200" lvl="0" indent="-2921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2"/>
                </a:buClr>
                <a:buSzPts val="1000"/>
                <a:buFont typeface="Lato"/>
                <a:buChar char="●"/>
              </a:pPr>
              <a:r>
                <a:rPr lang="en-GB" sz="1000">
                  <a:solidFill>
                    <a:schemeClr val="lt2"/>
                  </a:solidFill>
                  <a:latin typeface="Lato"/>
                  <a:ea typeface="Lato"/>
                  <a:cs typeface="Lato"/>
                  <a:sym typeface="Lato"/>
                </a:rPr>
                <a:t>[Note about key problem] </a:t>
              </a:r>
              <a:endParaRPr sz="1000">
                <a:solidFill>
                  <a:schemeClr val="lt2"/>
                </a:solidFill>
                <a:latin typeface="Lato"/>
                <a:ea typeface="Lato"/>
                <a:cs typeface="Lato"/>
                <a:sym typeface="Lato"/>
              </a:endParaRPr>
            </a:p>
            <a:p>
              <a:pPr marL="457200" lvl="0" indent="-2921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2"/>
                </a:buClr>
                <a:buSzPts val="1000"/>
                <a:buFont typeface="Lato"/>
                <a:buChar char="●"/>
              </a:pPr>
              <a:r>
                <a:rPr lang="en-GB" sz="1000">
                  <a:solidFill>
                    <a:schemeClr val="lt2"/>
                  </a:solidFill>
                  <a:latin typeface="Lato"/>
                  <a:ea typeface="Lato"/>
                  <a:cs typeface="Lato"/>
                  <a:sym typeface="Lato"/>
                </a:rPr>
                <a:t>[Note about key problem] </a:t>
              </a:r>
              <a:endParaRPr sz="1000">
                <a:solidFill>
                  <a:schemeClr val="lt2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</p:grpSp>
      <p:grpSp>
        <p:nvGrpSpPr>
          <p:cNvPr id="210" name="Google Shape;210;p33"/>
          <p:cNvGrpSpPr/>
          <p:nvPr/>
        </p:nvGrpSpPr>
        <p:grpSpPr>
          <a:xfrm>
            <a:off x="297473" y="2689881"/>
            <a:ext cx="8520500" cy="901479"/>
            <a:chOff x="1593000" y="2322568"/>
            <a:chExt cx="5957975" cy="643500"/>
          </a:xfrm>
        </p:grpSpPr>
        <p:sp>
          <p:nvSpPr>
            <p:cNvPr id="211" name="Google Shape;211;p33"/>
            <p:cNvSpPr/>
            <p:nvPr/>
          </p:nvSpPr>
          <p:spPr>
            <a:xfrm>
              <a:off x="3728375" y="2322568"/>
              <a:ext cx="3822600" cy="6435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212" name="Google Shape;212;p33"/>
            <p:cNvSpPr/>
            <p:nvPr/>
          </p:nvSpPr>
          <p:spPr>
            <a:xfrm flipH="1">
              <a:off x="2283025" y="2322575"/>
              <a:ext cx="1844400" cy="6426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213" name="Google Shape;213;p33"/>
            <p:cNvSpPr/>
            <p:nvPr/>
          </p:nvSpPr>
          <p:spPr>
            <a:xfrm rot="-5400000">
              <a:off x="3501574" y="1934671"/>
              <a:ext cx="643356" cy="1419149"/>
            </a:xfrm>
            <a:prstGeom prst="flowChartOffpageConnector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214" name="Google Shape;214;p33"/>
            <p:cNvSpPr/>
            <p:nvPr/>
          </p:nvSpPr>
          <p:spPr>
            <a:xfrm>
              <a:off x="2342625" y="2399951"/>
              <a:ext cx="1940700" cy="495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200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[Outline your key problem here]</a:t>
              </a:r>
              <a:endParaRPr sz="10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215" name="Google Shape;215;p33"/>
            <p:cNvSpPr/>
            <p:nvPr/>
          </p:nvSpPr>
          <p:spPr>
            <a:xfrm>
              <a:off x="1593000" y="2322568"/>
              <a:ext cx="690000" cy="642300"/>
            </a:xfrm>
            <a:prstGeom prst="rect">
              <a:avLst/>
            </a:prstGeom>
            <a:solidFill>
              <a:srgbClr val="0D5DDF"/>
            </a:solidFill>
            <a:ln>
              <a:noFill/>
            </a:ln>
            <a:effectLst>
              <a:outerShdw blurRad="71438" dist="28575" dir="2700000" algn="bl" rotWithShape="0">
                <a:srgbClr val="000000">
                  <a:alpha val="17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216" name="Google Shape;216;p33"/>
            <p:cNvSpPr/>
            <p:nvPr/>
          </p:nvSpPr>
          <p:spPr>
            <a:xfrm>
              <a:off x="1593000" y="2322575"/>
              <a:ext cx="690000" cy="6426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2600" b="1">
                  <a:solidFill>
                    <a:srgbClr val="FFFFFF"/>
                  </a:solidFill>
                  <a:latin typeface="Lato"/>
                  <a:ea typeface="Lato"/>
                  <a:cs typeface="Lato"/>
                  <a:sym typeface="Lato"/>
                </a:rPr>
                <a:t>02</a:t>
              </a:r>
              <a:endParaRPr sz="2600">
                <a:solidFill>
                  <a:srgbClr val="FFFFFF"/>
                </a:solidFill>
                <a:latin typeface="Lato Hairline"/>
                <a:ea typeface="Lato Hairline"/>
                <a:cs typeface="Lato Hairline"/>
                <a:sym typeface="Lato Hairline"/>
              </a:endParaRPr>
            </a:p>
          </p:txBody>
        </p:sp>
        <p:sp>
          <p:nvSpPr>
            <p:cNvPr id="217" name="Google Shape;217;p33"/>
            <p:cNvSpPr/>
            <p:nvPr/>
          </p:nvSpPr>
          <p:spPr>
            <a:xfrm>
              <a:off x="4387850" y="2323750"/>
              <a:ext cx="2971200" cy="642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457200" lvl="0" indent="-2921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2"/>
                </a:buClr>
                <a:buSzPts val="1000"/>
                <a:buFont typeface="Lato"/>
                <a:buChar char="●"/>
              </a:pPr>
              <a:r>
                <a:rPr lang="en-GB" sz="1000">
                  <a:solidFill>
                    <a:schemeClr val="lt2"/>
                  </a:solidFill>
                  <a:latin typeface="Lato"/>
                  <a:ea typeface="Lato"/>
                  <a:cs typeface="Lato"/>
                  <a:sym typeface="Lato"/>
                </a:rPr>
                <a:t>[Note about key problem] </a:t>
              </a:r>
              <a:endParaRPr sz="1000">
                <a:solidFill>
                  <a:schemeClr val="lt2"/>
                </a:solidFill>
                <a:latin typeface="Lato"/>
                <a:ea typeface="Lato"/>
                <a:cs typeface="Lato"/>
                <a:sym typeface="Lato"/>
              </a:endParaRPr>
            </a:p>
            <a:p>
              <a:pPr marL="457200" lvl="0" indent="-2921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2"/>
                </a:buClr>
                <a:buSzPts val="1000"/>
                <a:buFont typeface="Lato"/>
                <a:buChar char="●"/>
              </a:pPr>
              <a:r>
                <a:rPr lang="en-GB" sz="1000">
                  <a:solidFill>
                    <a:schemeClr val="lt2"/>
                  </a:solidFill>
                  <a:latin typeface="Lato"/>
                  <a:ea typeface="Lato"/>
                  <a:cs typeface="Lato"/>
                  <a:sym typeface="Lato"/>
                </a:rPr>
                <a:t>[Note about key problem] </a:t>
              </a:r>
              <a:endParaRPr sz="1000">
                <a:solidFill>
                  <a:schemeClr val="lt2"/>
                </a:solidFill>
                <a:latin typeface="Lato"/>
                <a:ea typeface="Lato"/>
                <a:cs typeface="Lato"/>
                <a:sym typeface="Lato"/>
              </a:endParaRPr>
            </a:p>
            <a:p>
              <a:pPr marL="457200" lvl="0" indent="-2921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2"/>
                </a:buClr>
                <a:buSzPts val="1000"/>
                <a:buFont typeface="Lato"/>
                <a:buChar char="●"/>
              </a:pPr>
              <a:r>
                <a:rPr lang="en-GB" sz="1000">
                  <a:solidFill>
                    <a:schemeClr val="lt2"/>
                  </a:solidFill>
                  <a:latin typeface="Lato"/>
                  <a:ea typeface="Lato"/>
                  <a:cs typeface="Lato"/>
                  <a:sym typeface="Lato"/>
                </a:rPr>
                <a:t>[Note about key problem] </a:t>
              </a:r>
              <a:endParaRPr sz="1000">
                <a:solidFill>
                  <a:schemeClr val="lt2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</p:grpSp>
      <p:grpSp>
        <p:nvGrpSpPr>
          <p:cNvPr id="218" name="Google Shape;218;p33"/>
          <p:cNvGrpSpPr/>
          <p:nvPr/>
        </p:nvGrpSpPr>
        <p:grpSpPr>
          <a:xfrm>
            <a:off x="297473" y="1772121"/>
            <a:ext cx="8520500" cy="901479"/>
            <a:chOff x="1593000" y="2322568"/>
            <a:chExt cx="5957975" cy="643500"/>
          </a:xfrm>
        </p:grpSpPr>
        <p:sp>
          <p:nvSpPr>
            <p:cNvPr id="219" name="Google Shape;219;p33"/>
            <p:cNvSpPr/>
            <p:nvPr/>
          </p:nvSpPr>
          <p:spPr>
            <a:xfrm>
              <a:off x="3728375" y="2322568"/>
              <a:ext cx="3822600" cy="6435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220" name="Google Shape;220;p33"/>
            <p:cNvSpPr/>
            <p:nvPr/>
          </p:nvSpPr>
          <p:spPr>
            <a:xfrm flipH="1">
              <a:off x="2283025" y="2322575"/>
              <a:ext cx="1844400" cy="642600"/>
            </a:xfrm>
            <a:prstGeom prst="rect">
              <a:avLst/>
            </a:prstGeom>
            <a:solidFill>
              <a:srgbClr val="3DCC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221" name="Google Shape;221;p33"/>
            <p:cNvSpPr/>
            <p:nvPr/>
          </p:nvSpPr>
          <p:spPr>
            <a:xfrm rot="-5400000">
              <a:off x="3501574" y="1934671"/>
              <a:ext cx="643356" cy="1419149"/>
            </a:xfrm>
            <a:prstGeom prst="flowChartOffpageConnector">
              <a:avLst/>
            </a:prstGeom>
            <a:solidFill>
              <a:srgbClr val="3DCC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222" name="Google Shape;222;p33"/>
            <p:cNvSpPr/>
            <p:nvPr/>
          </p:nvSpPr>
          <p:spPr>
            <a:xfrm>
              <a:off x="2342625" y="2399951"/>
              <a:ext cx="1940700" cy="495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200">
                  <a:solidFill>
                    <a:srgbClr val="FFFFFF"/>
                  </a:solidFill>
                  <a:latin typeface="Lato"/>
                  <a:ea typeface="Lato"/>
                  <a:cs typeface="Lato"/>
                  <a:sym typeface="Lato"/>
                </a:rPr>
                <a:t>[Outline your key problem here]</a:t>
              </a:r>
              <a:endParaRPr sz="12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223" name="Google Shape;223;p33"/>
            <p:cNvSpPr/>
            <p:nvPr/>
          </p:nvSpPr>
          <p:spPr>
            <a:xfrm>
              <a:off x="1593000" y="2322568"/>
              <a:ext cx="690000" cy="642300"/>
            </a:xfrm>
            <a:prstGeom prst="rect">
              <a:avLst/>
            </a:prstGeom>
            <a:solidFill>
              <a:srgbClr val="0D5DDF"/>
            </a:solidFill>
            <a:ln>
              <a:noFill/>
            </a:ln>
            <a:effectLst>
              <a:outerShdw blurRad="71438" dist="28575" dir="2700000" algn="bl" rotWithShape="0">
                <a:srgbClr val="000000">
                  <a:alpha val="17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224" name="Google Shape;224;p33"/>
            <p:cNvSpPr/>
            <p:nvPr/>
          </p:nvSpPr>
          <p:spPr>
            <a:xfrm>
              <a:off x="1593000" y="2322575"/>
              <a:ext cx="690000" cy="642600"/>
            </a:xfrm>
            <a:prstGeom prst="rect">
              <a:avLst/>
            </a:prstGeom>
            <a:solidFill>
              <a:srgbClr val="3DCC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2600" b="1">
                  <a:solidFill>
                    <a:srgbClr val="FFFFFF"/>
                  </a:solidFill>
                  <a:latin typeface="Lato"/>
                  <a:ea typeface="Lato"/>
                  <a:cs typeface="Lato"/>
                  <a:sym typeface="Lato"/>
                </a:rPr>
                <a:t>01</a:t>
              </a:r>
              <a:endParaRPr sz="2600" b="1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225" name="Google Shape;225;p33"/>
            <p:cNvSpPr/>
            <p:nvPr/>
          </p:nvSpPr>
          <p:spPr>
            <a:xfrm>
              <a:off x="4387850" y="2323750"/>
              <a:ext cx="2971200" cy="642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457200" lvl="0" indent="-2921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2"/>
                </a:buClr>
                <a:buSzPts val="1000"/>
                <a:buFont typeface="Lato"/>
                <a:buChar char="●"/>
              </a:pPr>
              <a:r>
                <a:rPr lang="en-GB" sz="1000">
                  <a:solidFill>
                    <a:schemeClr val="lt2"/>
                  </a:solidFill>
                  <a:latin typeface="Lato"/>
                  <a:ea typeface="Lato"/>
                  <a:cs typeface="Lato"/>
                  <a:sym typeface="Lato"/>
                </a:rPr>
                <a:t>[Note about key problem] </a:t>
              </a:r>
              <a:endParaRPr sz="1000">
                <a:solidFill>
                  <a:schemeClr val="lt2"/>
                </a:solidFill>
                <a:latin typeface="Lato"/>
                <a:ea typeface="Lato"/>
                <a:cs typeface="Lato"/>
                <a:sym typeface="Lato"/>
              </a:endParaRPr>
            </a:p>
            <a:p>
              <a:pPr marL="457200" lvl="0" indent="-2921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2"/>
                </a:buClr>
                <a:buSzPts val="1000"/>
                <a:buFont typeface="Lato"/>
                <a:buChar char="●"/>
              </a:pPr>
              <a:r>
                <a:rPr lang="en-GB" sz="1000">
                  <a:solidFill>
                    <a:schemeClr val="lt2"/>
                  </a:solidFill>
                  <a:latin typeface="Lato"/>
                  <a:ea typeface="Lato"/>
                  <a:cs typeface="Lato"/>
                  <a:sym typeface="Lato"/>
                </a:rPr>
                <a:t>[Note about key problem] </a:t>
              </a:r>
              <a:endParaRPr sz="1000">
                <a:solidFill>
                  <a:schemeClr val="lt2"/>
                </a:solidFill>
                <a:latin typeface="Lato"/>
                <a:ea typeface="Lato"/>
                <a:cs typeface="Lato"/>
                <a:sym typeface="Lato"/>
              </a:endParaRPr>
            </a:p>
            <a:p>
              <a:pPr marL="457200" lvl="0" indent="-2921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2"/>
                </a:buClr>
                <a:buSzPts val="1000"/>
                <a:buFont typeface="Lato"/>
                <a:buChar char="●"/>
              </a:pPr>
              <a:r>
                <a:rPr lang="en-GB" sz="1000">
                  <a:solidFill>
                    <a:schemeClr val="lt2"/>
                  </a:solidFill>
                  <a:latin typeface="Lato"/>
                  <a:ea typeface="Lato"/>
                  <a:cs typeface="Lato"/>
                  <a:sym typeface="Lato"/>
                </a:rPr>
                <a:t>[Note about key problem] </a:t>
              </a:r>
              <a:endParaRPr sz="1000">
                <a:solidFill>
                  <a:schemeClr val="lt2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34"/>
          <p:cNvSpPr txBox="1">
            <a:spLocks noGrp="1"/>
          </p:cNvSpPr>
          <p:nvPr>
            <p:ph type="ctrTitle"/>
          </p:nvPr>
        </p:nvSpPr>
        <p:spPr>
          <a:xfrm>
            <a:off x="805200" y="371975"/>
            <a:ext cx="7533600" cy="105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2. Defining what success looks like</a:t>
            </a:r>
            <a:endParaRPr/>
          </a:p>
        </p:txBody>
      </p:sp>
      <p:pic>
        <p:nvPicPr>
          <p:cNvPr id="231" name="Google Shape;231;p34"/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50713" y="1367450"/>
            <a:ext cx="3242574" cy="32425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3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3DCCC7"/>
                </a:solidFill>
              </a:rPr>
              <a:t>[Insert problem 1 here]</a:t>
            </a:r>
            <a:endParaRPr>
              <a:solidFill>
                <a:srgbClr val="3DCCC7"/>
              </a:solidFill>
            </a:endParaRPr>
          </a:p>
        </p:txBody>
      </p:sp>
      <p:sp>
        <p:nvSpPr>
          <p:cNvPr id="237" name="Google Shape;237;p35"/>
          <p:cNvSpPr txBox="1"/>
          <p:nvPr/>
        </p:nvSpPr>
        <p:spPr>
          <a:xfrm>
            <a:off x="311700" y="1123925"/>
            <a:ext cx="8520600" cy="44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21295C"/>
                </a:solidFill>
                <a:latin typeface="Lato"/>
                <a:ea typeface="Lato"/>
                <a:cs typeface="Lato"/>
                <a:sym typeface="Lato"/>
              </a:rPr>
              <a:t>Set a goal on how you’ll overcome your problem, how you intend to measure it and what sort of results you expect.</a:t>
            </a:r>
            <a:endParaRPr>
              <a:solidFill>
                <a:srgbClr val="21295C"/>
              </a:solidFill>
              <a:latin typeface="Lato"/>
              <a:ea typeface="Lato"/>
              <a:cs typeface="Lato"/>
              <a:sym typeface="Lato"/>
            </a:endParaRPr>
          </a:p>
        </p:txBody>
      </p:sp>
      <p:grpSp>
        <p:nvGrpSpPr>
          <p:cNvPr id="238" name="Google Shape;238;p35"/>
          <p:cNvGrpSpPr/>
          <p:nvPr/>
        </p:nvGrpSpPr>
        <p:grpSpPr>
          <a:xfrm>
            <a:off x="2715225" y="2015619"/>
            <a:ext cx="2406443" cy="1942380"/>
            <a:chOff x="3071457" y="2013875"/>
            <a:chExt cx="1944600" cy="1569600"/>
          </a:xfrm>
        </p:grpSpPr>
        <p:sp>
          <p:nvSpPr>
            <p:cNvPr id="239" name="Google Shape;239;p35"/>
            <p:cNvSpPr/>
            <p:nvPr/>
          </p:nvSpPr>
          <p:spPr>
            <a:xfrm rot="10800000" flipH="1">
              <a:off x="3071457" y="2013875"/>
              <a:ext cx="1944600" cy="1569600"/>
            </a:xfrm>
            <a:prstGeom prst="round2DiagRect">
              <a:avLst>
                <a:gd name="adj1" fmla="val 0"/>
                <a:gd name="adj2" fmla="val 17764"/>
              </a:avLst>
            </a:prstGeom>
            <a:solidFill>
              <a:srgbClr val="4141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240" name="Google Shape;240;p35"/>
            <p:cNvSpPr txBox="1"/>
            <p:nvPr/>
          </p:nvSpPr>
          <p:spPr>
            <a:xfrm>
              <a:off x="3316103" y="2256385"/>
              <a:ext cx="1451700" cy="260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100" b="1">
                  <a:solidFill>
                    <a:srgbClr val="FFFFFF"/>
                  </a:solidFill>
                  <a:latin typeface="Lato"/>
                  <a:ea typeface="Lato"/>
                  <a:cs typeface="Lato"/>
                  <a:sym typeface="Lato"/>
                </a:rPr>
                <a:t>METRIC</a:t>
              </a:r>
              <a:endParaRPr sz="11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241" name="Google Shape;241;p35"/>
            <p:cNvSpPr txBox="1"/>
            <p:nvPr/>
          </p:nvSpPr>
          <p:spPr>
            <a:xfrm>
              <a:off x="3316103" y="2516787"/>
              <a:ext cx="1451700" cy="711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-GB" sz="1000">
                  <a:solidFill>
                    <a:srgbClr val="FFFFFF"/>
                  </a:solidFill>
                  <a:latin typeface="Lato"/>
                  <a:ea typeface="Lato"/>
                  <a:cs typeface="Lato"/>
                  <a:sym typeface="Lato"/>
                </a:rPr>
                <a:t>[Add how you’re going to measure impact — what metrics will you track?]</a:t>
              </a:r>
              <a:endParaRPr sz="13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</p:grpSp>
      <p:grpSp>
        <p:nvGrpSpPr>
          <p:cNvPr id="242" name="Google Shape;242;p35"/>
          <p:cNvGrpSpPr/>
          <p:nvPr/>
        </p:nvGrpSpPr>
        <p:grpSpPr>
          <a:xfrm>
            <a:off x="311736" y="2015619"/>
            <a:ext cx="2406443" cy="1942380"/>
            <a:chOff x="1126863" y="2013875"/>
            <a:chExt cx="1944600" cy="1569600"/>
          </a:xfrm>
        </p:grpSpPr>
        <p:sp>
          <p:nvSpPr>
            <p:cNvPr id="243" name="Google Shape;243;p35"/>
            <p:cNvSpPr/>
            <p:nvPr/>
          </p:nvSpPr>
          <p:spPr>
            <a:xfrm>
              <a:off x="1126863" y="2013875"/>
              <a:ext cx="1944600" cy="1569600"/>
            </a:xfrm>
            <a:prstGeom prst="round2DiagRect">
              <a:avLst>
                <a:gd name="adj1" fmla="val 0"/>
                <a:gd name="adj2" fmla="val 17764"/>
              </a:avLst>
            </a:prstGeom>
            <a:solidFill>
              <a:srgbClr val="3DCC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244" name="Google Shape;244;p35"/>
            <p:cNvSpPr txBox="1"/>
            <p:nvPr/>
          </p:nvSpPr>
          <p:spPr>
            <a:xfrm>
              <a:off x="1351621" y="2256385"/>
              <a:ext cx="1451700" cy="260400"/>
            </a:xfrm>
            <a:prstGeom prst="rect">
              <a:avLst/>
            </a:prstGeom>
            <a:solidFill>
              <a:srgbClr val="3DCCC7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100" b="1">
                  <a:solidFill>
                    <a:srgbClr val="FFFFFF"/>
                  </a:solidFill>
                  <a:latin typeface="Lato"/>
                  <a:ea typeface="Lato"/>
                  <a:cs typeface="Lato"/>
                  <a:sym typeface="Lato"/>
                </a:rPr>
                <a:t>GOAL</a:t>
              </a:r>
              <a:endParaRPr sz="11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245" name="Google Shape;245;p35"/>
            <p:cNvSpPr txBox="1"/>
            <p:nvPr/>
          </p:nvSpPr>
          <p:spPr>
            <a:xfrm>
              <a:off x="1351621" y="2516787"/>
              <a:ext cx="1451700" cy="711900"/>
            </a:xfrm>
            <a:prstGeom prst="rect">
              <a:avLst/>
            </a:prstGeom>
            <a:solidFill>
              <a:srgbClr val="3DCCC7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-GB" sz="1000">
                  <a:solidFill>
                    <a:srgbClr val="FFFFFF"/>
                  </a:solidFill>
                  <a:latin typeface="Lato"/>
                  <a:ea typeface="Lato"/>
                  <a:cs typeface="Lato"/>
                  <a:sym typeface="Lato"/>
                </a:rPr>
                <a:t>[Add your goal here]</a:t>
              </a:r>
              <a:endParaRPr sz="13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</p:grpSp>
      <p:grpSp>
        <p:nvGrpSpPr>
          <p:cNvPr id="246" name="Google Shape;246;p35"/>
          <p:cNvGrpSpPr/>
          <p:nvPr/>
        </p:nvGrpSpPr>
        <p:grpSpPr>
          <a:xfrm>
            <a:off x="5118573" y="2015619"/>
            <a:ext cx="3713985" cy="1942380"/>
            <a:chOff x="5015938" y="2013875"/>
            <a:chExt cx="3001200" cy="1569600"/>
          </a:xfrm>
        </p:grpSpPr>
        <p:sp>
          <p:nvSpPr>
            <p:cNvPr id="247" name="Google Shape;247;p35"/>
            <p:cNvSpPr/>
            <p:nvPr/>
          </p:nvSpPr>
          <p:spPr>
            <a:xfrm>
              <a:off x="5015938" y="2013875"/>
              <a:ext cx="3001200" cy="1569600"/>
            </a:xfrm>
            <a:prstGeom prst="round2DiagRect">
              <a:avLst>
                <a:gd name="adj1" fmla="val 0"/>
                <a:gd name="adj2" fmla="val 17764"/>
              </a:avLst>
            </a:prstGeom>
            <a:solidFill>
              <a:srgbClr val="2F2F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Lato"/>
                <a:ea typeface="Lato"/>
                <a:cs typeface="Lato"/>
                <a:sym typeface="Lato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Lato"/>
                <a:ea typeface="Lato"/>
                <a:cs typeface="Lato"/>
                <a:sym typeface="Lato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Lato"/>
                <a:ea typeface="Lato"/>
                <a:cs typeface="Lato"/>
                <a:sym typeface="Lato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248" name="Google Shape;248;p35"/>
            <p:cNvSpPr txBox="1"/>
            <p:nvPr/>
          </p:nvSpPr>
          <p:spPr>
            <a:xfrm>
              <a:off x="5360222" y="2256386"/>
              <a:ext cx="2417100" cy="260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100" b="1">
                  <a:solidFill>
                    <a:srgbClr val="FFFFFF"/>
                  </a:solidFill>
                  <a:latin typeface="Lato"/>
                  <a:ea typeface="Lato"/>
                  <a:cs typeface="Lato"/>
                  <a:sym typeface="Lato"/>
                </a:rPr>
                <a:t>OUTCOME</a:t>
              </a:r>
              <a:endParaRPr sz="11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249" name="Google Shape;249;p35"/>
            <p:cNvSpPr txBox="1"/>
            <p:nvPr/>
          </p:nvSpPr>
          <p:spPr>
            <a:xfrm>
              <a:off x="5360222" y="2516786"/>
              <a:ext cx="2417100" cy="711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-GB" sz="1000">
                  <a:solidFill>
                    <a:srgbClr val="FFFFFF"/>
                  </a:solidFill>
                  <a:latin typeface="Lato"/>
                  <a:ea typeface="Lato"/>
                  <a:cs typeface="Lato"/>
                  <a:sym typeface="Lato"/>
                </a:rPr>
                <a:t>[Outline what outcomes you expect to see]</a:t>
              </a:r>
              <a:endParaRPr sz="13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</p:grpSp>
      <p:grpSp>
        <p:nvGrpSpPr>
          <p:cNvPr id="250" name="Google Shape;250;p35"/>
          <p:cNvGrpSpPr/>
          <p:nvPr/>
        </p:nvGrpSpPr>
        <p:grpSpPr>
          <a:xfrm>
            <a:off x="4957024" y="2866206"/>
            <a:ext cx="323688" cy="322214"/>
            <a:chOff x="4858109" y="2631368"/>
            <a:chExt cx="316442" cy="315000"/>
          </a:xfrm>
        </p:grpSpPr>
        <p:sp>
          <p:nvSpPr>
            <p:cNvPr id="251" name="Google Shape;251;p35"/>
            <p:cNvSpPr/>
            <p:nvPr/>
          </p:nvSpPr>
          <p:spPr>
            <a:xfrm>
              <a:off x="4859551" y="2631368"/>
              <a:ext cx="315000" cy="315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252" name="Google Shape;252;p35"/>
            <p:cNvSpPr/>
            <p:nvPr/>
          </p:nvSpPr>
          <p:spPr>
            <a:xfrm>
              <a:off x="4858109" y="2739300"/>
              <a:ext cx="239100" cy="99000"/>
            </a:xfrm>
            <a:prstGeom prst="rightArrow">
              <a:avLst>
                <a:gd name="adj1" fmla="val 32020"/>
                <a:gd name="adj2" fmla="val 66970"/>
              </a:avLst>
            </a:prstGeom>
            <a:solidFill>
              <a:srgbClr val="4141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br>
                <a:rPr lang="en-GB">
                  <a:latin typeface="Lato"/>
                  <a:ea typeface="Lato"/>
                  <a:cs typeface="Lato"/>
                  <a:sym typeface="Lato"/>
                </a:rPr>
              </a:b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</p:grpSp>
      <p:grpSp>
        <p:nvGrpSpPr>
          <p:cNvPr id="253" name="Google Shape;253;p35"/>
          <p:cNvGrpSpPr/>
          <p:nvPr/>
        </p:nvGrpSpPr>
        <p:grpSpPr>
          <a:xfrm>
            <a:off x="2559628" y="2866145"/>
            <a:ext cx="322177" cy="322177"/>
            <a:chOff x="3157188" y="909150"/>
            <a:chExt cx="470400" cy="470400"/>
          </a:xfrm>
        </p:grpSpPr>
        <p:sp>
          <p:nvSpPr>
            <p:cNvPr id="254" name="Google Shape;254;p35"/>
            <p:cNvSpPr/>
            <p:nvPr/>
          </p:nvSpPr>
          <p:spPr>
            <a:xfrm>
              <a:off x="3157188" y="909150"/>
              <a:ext cx="470400" cy="4704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255" name="Google Shape;255;p35"/>
            <p:cNvSpPr/>
            <p:nvPr/>
          </p:nvSpPr>
          <p:spPr>
            <a:xfrm>
              <a:off x="3243138" y="995100"/>
              <a:ext cx="298500" cy="298500"/>
            </a:xfrm>
            <a:prstGeom prst="mathPlus">
              <a:avLst>
                <a:gd name="adj1" fmla="val 9900"/>
              </a:avLst>
            </a:prstGeom>
            <a:solidFill>
              <a:srgbClr val="505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3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accent3"/>
                </a:solidFill>
              </a:rPr>
              <a:t>[Insert problem 2 here]</a:t>
            </a:r>
            <a:endParaRPr>
              <a:solidFill>
                <a:schemeClr val="accent3"/>
              </a:solidFill>
            </a:endParaRPr>
          </a:p>
        </p:txBody>
      </p:sp>
      <p:sp>
        <p:nvSpPr>
          <p:cNvPr id="261" name="Google Shape;261;p36"/>
          <p:cNvSpPr txBox="1"/>
          <p:nvPr/>
        </p:nvSpPr>
        <p:spPr>
          <a:xfrm>
            <a:off x="311700" y="1123925"/>
            <a:ext cx="8520600" cy="44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21295C"/>
                </a:solidFill>
                <a:latin typeface="Lato"/>
                <a:ea typeface="Lato"/>
                <a:cs typeface="Lato"/>
                <a:sym typeface="Lato"/>
              </a:rPr>
              <a:t>Set a goal on how you’ll overcome your problem, how you intend to measure it and what sort of results you expect.</a:t>
            </a:r>
            <a:endParaRPr>
              <a:solidFill>
                <a:srgbClr val="21295C"/>
              </a:solidFill>
              <a:latin typeface="Lato"/>
              <a:ea typeface="Lato"/>
              <a:cs typeface="Lato"/>
              <a:sym typeface="Lato"/>
            </a:endParaRPr>
          </a:p>
        </p:txBody>
      </p:sp>
      <p:grpSp>
        <p:nvGrpSpPr>
          <p:cNvPr id="262" name="Google Shape;262;p36"/>
          <p:cNvGrpSpPr/>
          <p:nvPr/>
        </p:nvGrpSpPr>
        <p:grpSpPr>
          <a:xfrm>
            <a:off x="2715225" y="2015619"/>
            <a:ext cx="2406443" cy="1942380"/>
            <a:chOff x="3071457" y="2013875"/>
            <a:chExt cx="1944600" cy="1569600"/>
          </a:xfrm>
        </p:grpSpPr>
        <p:sp>
          <p:nvSpPr>
            <p:cNvPr id="263" name="Google Shape;263;p36"/>
            <p:cNvSpPr/>
            <p:nvPr/>
          </p:nvSpPr>
          <p:spPr>
            <a:xfrm rot="10800000" flipH="1">
              <a:off x="3071457" y="2013875"/>
              <a:ext cx="1944600" cy="1569600"/>
            </a:xfrm>
            <a:prstGeom prst="round2DiagRect">
              <a:avLst>
                <a:gd name="adj1" fmla="val 0"/>
                <a:gd name="adj2" fmla="val 17764"/>
              </a:avLst>
            </a:prstGeom>
            <a:solidFill>
              <a:srgbClr val="4141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264" name="Google Shape;264;p36"/>
            <p:cNvSpPr txBox="1"/>
            <p:nvPr/>
          </p:nvSpPr>
          <p:spPr>
            <a:xfrm>
              <a:off x="3316103" y="2256385"/>
              <a:ext cx="1451700" cy="260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100" b="1">
                  <a:solidFill>
                    <a:srgbClr val="FFFFFF"/>
                  </a:solidFill>
                  <a:latin typeface="Lato"/>
                  <a:ea typeface="Lato"/>
                  <a:cs typeface="Lato"/>
                  <a:sym typeface="Lato"/>
                </a:rPr>
                <a:t>METRIC</a:t>
              </a:r>
              <a:endParaRPr sz="11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265" name="Google Shape;265;p36"/>
            <p:cNvSpPr txBox="1"/>
            <p:nvPr/>
          </p:nvSpPr>
          <p:spPr>
            <a:xfrm>
              <a:off x="3316103" y="2516787"/>
              <a:ext cx="1451700" cy="711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-GB" sz="1000">
                  <a:solidFill>
                    <a:srgbClr val="FFFFFF"/>
                  </a:solidFill>
                  <a:latin typeface="Lato"/>
                  <a:ea typeface="Lato"/>
                  <a:cs typeface="Lato"/>
                  <a:sym typeface="Lato"/>
                </a:rPr>
                <a:t>[Add how you’re going to measure impact — what metrics will you track?]</a:t>
              </a:r>
              <a:endParaRPr sz="13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</p:grpSp>
      <p:grpSp>
        <p:nvGrpSpPr>
          <p:cNvPr id="266" name="Google Shape;266;p36"/>
          <p:cNvGrpSpPr/>
          <p:nvPr/>
        </p:nvGrpSpPr>
        <p:grpSpPr>
          <a:xfrm>
            <a:off x="311736" y="2015619"/>
            <a:ext cx="2406443" cy="1942380"/>
            <a:chOff x="1126863" y="2013875"/>
            <a:chExt cx="1944600" cy="1569600"/>
          </a:xfrm>
        </p:grpSpPr>
        <p:sp>
          <p:nvSpPr>
            <p:cNvPr id="267" name="Google Shape;267;p36"/>
            <p:cNvSpPr/>
            <p:nvPr/>
          </p:nvSpPr>
          <p:spPr>
            <a:xfrm>
              <a:off x="1126863" y="2013875"/>
              <a:ext cx="1944600" cy="1569600"/>
            </a:xfrm>
            <a:prstGeom prst="round2DiagRect">
              <a:avLst>
                <a:gd name="adj1" fmla="val 0"/>
                <a:gd name="adj2" fmla="val 1776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268" name="Google Shape;268;p36"/>
            <p:cNvSpPr txBox="1"/>
            <p:nvPr/>
          </p:nvSpPr>
          <p:spPr>
            <a:xfrm>
              <a:off x="1351621" y="2256385"/>
              <a:ext cx="1451700" cy="2604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100" b="1">
                  <a:solidFill>
                    <a:srgbClr val="FFFFFF"/>
                  </a:solidFill>
                  <a:latin typeface="Lato"/>
                  <a:ea typeface="Lato"/>
                  <a:cs typeface="Lato"/>
                  <a:sym typeface="Lato"/>
                </a:rPr>
                <a:t>GOAL</a:t>
              </a:r>
              <a:endParaRPr sz="11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269" name="Google Shape;269;p36"/>
            <p:cNvSpPr txBox="1"/>
            <p:nvPr/>
          </p:nvSpPr>
          <p:spPr>
            <a:xfrm>
              <a:off x="1351621" y="2516787"/>
              <a:ext cx="1451700" cy="7119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-GB" sz="1000">
                  <a:solidFill>
                    <a:srgbClr val="FFFFFF"/>
                  </a:solidFill>
                  <a:latin typeface="Lato"/>
                  <a:ea typeface="Lato"/>
                  <a:cs typeface="Lato"/>
                  <a:sym typeface="Lato"/>
                </a:rPr>
                <a:t>[Add your goal here]</a:t>
              </a:r>
              <a:endParaRPr sz="13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</p:grpSp>
      <p:grpSp>
        <p:nvGrpSpPr>
          <p:cNvPr id="270" name="Google Shape;270;p36"/>
          <p:cNvGrpSpPr/>
          <p:nvPr/>
        </p:nvGrpSpPr>
        <p:grpSpPr>
          <a:xfrm>
            <a:off x="5118573" y="2015619"/>
            <a:ext cx="3713985" cy="1942380"/>
            <a:chOff x="5015938" y="2013875"/>
            <a:chExt cx="3001200" cy="1569600"/>
          </a:xfrm>
        </p:grpSpPr>
        <p:sp>
          <p:nvSpPr>
            <p:cNvPr id="271" name="Google Shape;271;p36"/>
            <p:cNvSpPr/>
            <p:nvPr/>
          </p:nvSpPr>
          <p:spPr>
            <a:xfrm>
              <a:off x="5015938" y="2013875"/>
              <a:ext cx="3001200" cy="1569600"/>
            </a:xfrm>
            <a:prstGeom prst="round2DiagRect">
              <a:avLst>
                <a:gd name="adj1" fmla="val 0"/>
                <a:gd name="adj2" fmla="val 17764"/>
              </a:avLst>
            </a:prstGeom>
            <a:solidFill>
              <a:srgbClr val="2F2F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Lato"/>
                <a:ea typeface="Lato"/>
                <a:cs typeface="Lato"/>
                <a:sym typeface="Lato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Lato"/>
                <a:ea typeface="Lato"/>
                <a:cs typeface="Lato"/>
                <a:sym typeface="Lato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Lato"/>
                <a:ea typeface="Lato"/>
                <a:cs typeface="Lato"/>
                <a:sym typeface="Lato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272" name="Google Shape;272;p36"/>
            <p:cNvSpPr txBox="1"/>
            <p:nvPr/>
          </p:nvSpPr>
          <p:spPr>
            <a:xfrm>
              <a:off x="5360222" y="2256386"/>
              <a:ext cx="2417100" cy="260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100" b="1">
                  <a:solidFill>
                    <a:srgbClr val="FFFFFF"/>
                  </a:solidFill>
                  <a:latin typeface="Lato"/>
                  <a:ea typeface="Lato"/>
                  <a:cs typeface="Lato"/>
                  <a:sym typeface="Lato"/>
                </a:rPr>
                <a:t>OUTCOME</a:t>
              </a:r>
              <a:endParaRPr sz="11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273" name="Google Shape;273;p36"/>
            <p:cNvSpPr txBox="1"/>
            <p:nvPr/>
          </p:nvSpPr>
          <p:spPr>
            <a:xfrm>
              <a:off x="5360222" y="2516786"/>
              <a:ext cx="2417100" cy="711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-GB" sz="1000">
                  <a:solidFill>
                    <a:srgbClr val="FFFFFF"/>
                  </a:solidFill>
                  <a:latin typeface="Lato"/>
                  <a:ea typeface="Lato"/>
                  <a:cs typeface="Lato"/>
                  <a:sym typeface="Lato"/>
                </a:rPr>
                <a:t>[Outline what outcomes you expect to see]</a:t>
              </a:r>
              <a:endParaRPr sz="13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</p:grpSp>
      <p:grpSp>
        <p:nvGrpSpPr>
          <p:cNvPr id="274" name="Google Shape;274;p36"/>
          <p:cNvGrpSpPr/>
          <p:nvPr/>
        </p:nvGrpSpPr>
        <p:grpSpPr>
          <a:xfrm>
            <a:off x="4957024" y="2866206"/>
            <a:ext cx="323688" cy="322214"/>
            <a:chOff x="4858109" y="2631368"/>
            <a:chExt cx="316442" cy="315000"/>
          </a:xfrm>
        </p:grpSpPr>
        <p:sp>
          <p:nvSpPr>
            <p:cNvPr id="275" name="Google Shape;275;p36"/>
            <p:cNvSpPr/>
            <p:nvPr/>
          </p:nvSpPr>
          <p:spPr>
            <a:xfrm>
              <a:off x="4859551" y="2631368"/>
              <a:ext cx="315000" cy="315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276" name="Google Shape;276;p36"/>
            <p:cNvSpPr/>
            <p:nvPr/>
          </p:nvSpPr>
          <p:spPr>
            <a:xfrm>
              <a:off x="4858109" y="2739300"/>
              <a:ext cx="239100" cy="99000"/>
            </a:xfrm>
            <a:prstGeom prst="rightArrow">
              <a:avLst>
                <a:gd name="adj1" fmla="val 32020"/>
                <a:gd name="adj2" fmla="val 66970"/>
              </a:avLst>
            </a:prstGeom>
            <a:solidFill>
              <a:srgbClr val="4141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br>
                <a:rPr lang="en-GB">
                  <a:latin typeface="Lato"/>
                  <a:ea typeface="Lato"/>
                  <a:cs typeface="Lato"/>
                  <a:sym typeface="Lato"/>
                </a:rPr>
              </a:b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</p:grpSp>
      <p:grpSp>
        <p:nvGrpSpPr>
          <p:cNvPr id="277" name="Google Shape;277;p36"/>
          <p:cNvGrpSpPr/>
          <p:nvPr/>
        </p:nvGrpSpPr>
        <p:grpSpPr>
          <a:xfrm>
            <a:off x="2559628" y="2866145"/>
            <a:ext cx="322177" cy="322177"/>
            <a:chOff x="3157188" y="909150"/>
            <a:chExt cx="470400" cy="470400"/>
          </a:xfrm>
        </p:grpSpPr>
        <p:sp>
          <p:nvSpPr>
            <p:cNvPr id="278" name="Google Shape;278;p36"/>
            <p:cNvSpPr/>
            <p:nvPr/>
          </p:nvSpPr>
          <p:spPr>
            <a:xfrm>
              <a:off x="3157188" y="909150"/>
              <a:ext cx="470400" cy="4704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279" name="Google Shape;279;p36"/>
            <p:cNvSpPr/>
            <p:nvPr/>
          </p:nvSpPr>
          <p:spPr>
            <a:xfrm>
              <a:off x="3243138" y="995100"/>
              <a:ext cx="298500" cy="298500"/>
            </a:xfrm>
            <a:prstGeom prst="mathPlus">
              <a:avLst>
                <a:gd name="adj1" fmla="val 9900"/>
              </a:avLst>
            </a:prstGeom>
            <a:solidFill>
              <a:srgbClr val="505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3DCCC7"/>
      </a:dk1>
      <a:lt1>
        <a:srgbClr val="FFFFFF"/>
      </a:lt1>
      <a:dk2>
        <a:srgbClr val="595959"/>
      </a:dk2>
      <a:lt2>
        <a:srgbClr val="21295C"/>
      </a:lt2>
      <a:accent1>
        <a:srgbClr val="0496FF"/>
      </a:accent1>
      <a:accent2>
        <a:srgbClr val="C4FFF9"/>
      </a:accent2>
      <a:accent3>
        <a:srgbClr val="028090"/>
      </a:accent3>
      <a:accent4>
        <a:srgbClr val="00BD9D"/>
      </a:accent4>
      <a:accent5>
        <a:srgbClr val="52489C"/>
      </a:accent5>
      <a:accent6>
        <a:srgbClr val="FF495C"/>
      </a:accent6>
      <a:hlink>
        <a:srgbClr val="0496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erkbox 2021">
  <a:themeElements>
    <a:clrScheme name="Simple Light">
      <a:dk1>
        <a:srgbClr val="0496FF"/>
      </a:dk1>
      <a:lt1>
        <a:srgbClr val="FFFFFF"/>
      </a:lt1>
      <a:dk2>
        <a:srgbClr val="595959"/>
      </a:dk2>
      <a:lt2>
        <a:srgbClr val="21295C"/>
      </a:lt2>
      <a:accent1>
        <a:srgbClr val="0496FF"/>
      </a:accent1>
      <a:accent2>
        <a:srgbClr val="C4EFEE"/>
      </a:accent2>
      <a:accent3>
        <a:srgbClr val="1F59D5"/>
      </a:accent3>
      <a:accent4>
        <a:srgbClr val="3DCCC7"/>
      </a:accent4>
      <a:accent5>
        <a:srgbClr val="00BD9D"/>
      </a:accent5>
      <a:accent6>
        <a:srgbClr val="FF4270"/>
      </a:accent6>
      <a:hlink>
        <a:srgbClr val="41AEC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2441</Words>
  <Application>Microsoft Office PowerPoint</Application>
  <PresentationFormat>On-screen Show (16:9)</PresentationFormat>
  <Paragraphs>351</Paragraphs>
  <Slides>41</Slides>
  <Notes>41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41</vt:i4>
      </vt:variant>
    </vt:vector>
  </HeadingPairs>
  <TitlesOfParts>
    <vt:vector size="48" baseType="lpstr">
      <vt:lpstr>Roboto</vt:lpstr>
      <vt:lpstr>Lato</vt:lpstr>
      <vt:lpstr>Lato Hairline</vt:lpstr>
      <vt:lpstr>Arial</vt:lpstr>
      <vt:lpstr>Dosis ExtraLight</vt:lpstr>
      <vt:lpstr>Simple Light</vt:lpstr>
      <vt:lpstr>Perkbox 2021</vt:lpstr>
      <vt:lpstr>Employee Wellbeing Plan</vt:lpstr>
      <vt:lpstr>About this template</vt:lpstr>
      <vt:lpstr>1. Understanding your workforce</vt:lpstr>
      <vt:lpstr>Analysis of your workforce</vt:lpstr>
      <vt:lpstr>Workforce survey</vt:lpstr>
      <vt:lpstr>Key problems</vt:lpstr>
      <vt:lpstr>2. Defining what success looks like</vt:lpstr>
      <vt:lpstr>[Insert problem 1 here]</vt:lpstr>
      <vt:lpstr>[Insert problem 2 here]</vt:lpstr>
      <vt:lpstr>[Insert problem 3 here]</vt:lpstr>
      <vt:lpstr>3. Setting and allocating budget</vt:lpstr>
      <vt:lpstr>Calculate your current costs </vt:lpstr>
      <vt:lpstr>Calculate your current costs</vt:lpstr>
      <vt:lpstr>Rough budget allocation</vt:lpstr>
      <vt:lpstr>4. Selecting the platform that’s right for you</vt:lpstr>
      <vt:lpstr>An expanding offering comparison </vt:lpstr>
      <vt:lpstr>Streamlining comparison</vt:lpstr>
      <vt:lpstr>User-friendly experience comparison</vt:lpstr>
      <vt:lpstr>Robust reporting comparison </vt:lpstr>
      <vt:lpstr>Data security comparison</vt:lpstr>
      <vt:lpstr>5. Getting managerial buy-in</vt:lpstr>
      <vt:lpstr>Your presentation to managers</vt:lpstr>
      <vt:lpstr>PowerPoint Presentation</vt:lpstr>
      <vt:lpstr>Perkbox work with amazing businesses</vt:lpstr>
      <vt:lpstr>The 2022 reality</vt:lpstr>
      <vt:lpstr>The HR resource drain</vt:lpstr>
      <vt:lpstr>PowerPoint Presentation</vt:lpstr>
      <vt:lpstr>How can Perkbox help you?</vt:lpstr>
      <vt:lpstr>The Perkbox platform</vt:lpstr>
      <vt:lpstr>The Perkbox platform</vt:lpstr>
      <vt:lpstr>Wellness hub</vt:lpstr>
      <vt:lpstr>Perks hub</vt:lpstr>
      <vt:lpstr>1000s of perks across the globe… </vt:lpstr>
      <vt:lpstr>Perks hub Flexi Perks</vt:lpstr>
      <vt:lpstr>What your Flexi points could buy</vt:lpstr>
      <vt:lpstr>Celebration hub</vt:lpstr>
      <vt:lpstr>PowerPoint Presentation</vt:lpstr>
      <vt:lpstr> NEW!  Supercharge your EVP with Global Reward</vt:lpstr>
      <vt:lpstr>Culture hub</vt:lpstr>
      <vt:lpstr>Admin hub</vt:lpstr>
      <vt:lpstr>Want to learn more about Perkbox?  Book a group demo today!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Gina Richard</cp:lastModifiedBy>
  <cp:revision>3</cp:revision>
  <dcterms:modified xsi:type="dcterms:W3CDTF">2025-04-24T10:00:20Z</dcterms:modified>
</cp:coreProperties>
</file>